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wdp" ContentType="image/vnd.ms-photo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19"/>
  </p:notesMasterIdLst>
  <p:sldIdLst>
    <p:sldId id="256" r:id="rId2"/>
    <p:sldId id="313" r:id="rId3"/>
    <p:sldId id="314" r:id="rId4"/>
    <p:sldId id="258" r:id="rId5"/>
    <p:sldId id="311" r:id="rId6"/>
    <p:sldId id="312" r:id="rId7"/>
    <p:sldId id="316" r:id="rId8"/>
    <p:sldId id="302" r:id="rId9"/>
    <p:sldId id="317" r:id="rId10"/>
    <p:sldId id="315" r:id="rId11"/>
    <p:sldId id="261" r:id="rId12"/>
    <p:sldId id="318" r:id="rId13"/>
    <p:sldId id="320" r:id="rId14"/>
    <p:sldId id="321" r:id="rId15"/>
    <p:sldId id="308" r:id="rId16"/>
    <p:sldId id="299" r:id="rId17"/>
    <p:sldId id="319" r:id="rId18"/>
  </p:sldIdLst>
  <p:sldSz cx="9144000" cy="6858000" type="screen4x3"/>
  <p:notesSz cx="9144000" cy="6858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C160C6D3-6A45-4CAC-9FED-EFFDF8BF389A}">
  <a:tblStyle styleId="{C160C6D3-6A45-4CAC-9FED-EFFDF8BF389A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5D5CB31-BE22-42AB-8610-45EB4CE8D566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433" autoAdjust="0"/>
  </p:normalViewPr>
  <p:slideViewPr>
    <p:cSldViewPr snapToGrid="0">
      <p:cViewPr varScale="1">
        <p:scale>
          <a:sx n="112" d="100"/>
          <a:sy n="112" d="100"/>
        </p:scale>
        <p:origin x="-1584" y="-8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CA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dLbls>
            <c:showVal val="1"/>
          </c:dLbls>
          <c:cat>
            <c:strRef>
              <c:f>Sheet1!$B$2:$B$11</c:f>
              <c:strCache>
                <c:ptCount val="10"/>
                <c:pt idx="0">
                  <c:v>Apparel</c:v>
                </c:pt>
                <c:pt idx="1">
                  <c:v>Phones &amp; Parts</c:v>
                </c:pt>
                <c:pt idx="2">
                  <c:v>Footwear</c:v>
                </c:pt>
                <c:pt idx="3">
                  <c:v>Vehicles &amp; Parts</c:v>
                </c:pt>
                <c:pt idx="4">
                  <c:v>Electronics &amp; Parts</c:v>
                </c:pt>
                <c:pt idx="5">
                  <c:v>Seafood</c:v>
                </c:pt>
                <c:pt idx="6">
                  <c:v>Machinery</c:v>
                </c:pt>
                <c:pt idx="7">
                  <c:v>Furniture</c:v>
                </c:pt>
                <c:pt idx="8">
                  <c:v>Cashew nuts</c:v>
                </c:pt>
                <c:pt idx="9">
                  <c:v>Luggages</c:v>
                </c:pt>
              </c:strCache>
            </c:strRef>
          </c:cat>
          <c:val>
            <c:numRef>
              <c:f>Sheet1!$C$2:$C$11</c:f>
              <c:numCache>
                <c:formatCode>#,##0</c:formatCode>
                <c:ptCount val="10"/>
                <c:pt idx="0">
                  <c:v>811.01244499999996</c:v>
                </c:pt>
                <c:pt idx="1">
                  <c:v>615.207223</c:v>
                </c:pt>
                <c:pt idx="2">
                  <c:v>391.23577499999999</c:v>
                </c:pt>
                <c:pt idx="3">
                  <c:v>268.892022</c:v>
                </c:pt>
                <c:pt idx="4">
                  <c:v>257.92599799999999</c:v>
                </c:pt>
                <c:pt idx="5">
                  <c:v>229.58532600000001</c:v>
                </c:pt>
                <c:pt idx="6">
                  <c:v>204.92719399999999</c:v>
                </c:pt>
                <c:pt idx="7">
                  <c:v>192.19382100000001</c:v>
                </c:pt>
                <c:pt idx="8">
                  <c:v>98.079991000000007</c:v>
                </c:pt>
                <c:pt idx="9">
                  <c:v>77.476198999999994</c:v>
                </c:pt>
              </c:numCache>
            </c:numRef>
          </c:val>
        </c:ser>
        <c:shape val="box"/>
        <c:axId val="85710336"/>
        <c:axId val="85711872"/>
        <c:axId val="0"/>
      </c:bar3DChart>
      <c:catAx>
        <c:axId val="85710336"/>
        <c:scaling>
          <c:orientation val="minMax"/>
        </c:scaling>
        <c:axPos val="b"/>
        <c:tickLblPos val="nextTo"/>
        <c:txPr>
          <a:bodyPr/>
          <a:lstStyle/>
          <a:p>
            <a:pPr>
              <a:defRPr sz="1000" b="1" i="0" baseline="0">
                <a:latin typeface="Calibri" pitchFamily="34" charset="0"/>
              </a:defRPr>
            </a:pPr>
            <a:endParaRPr lang="en-US"/>
          </a:p>
        </c:txPr>
        <c:crossAx val="85711872"/>
        <c:crosses val="autoZero"/>
        <c:auto val="1"/>
        <c:lblAlgn val="ctr"/>
        <c:lblOffset val="100"/>
      </c:catAx>
      <c:valAx>
        <c:axId val="85711872"/>
        <c:scaling>
          <c:orientation val="minMax"/>
        </c:scaling>
        <c:axPos val="l"/>
        <c:majorGridlines/>
        <c:numFmt formatCode="#,##0" sourceLinked="1"/>
        <c:tickLblPos val="nextTo"/>
        <c:crossAx val="85710336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CA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dLbls>
            <c:showVal val="1"/>
          </c:dLbls>
          <c:cat>
            <c:strRef>
              <c:f>Sheet1!$B$32:$B$40</c:f>
              <c:strCache>
                <c:ptCount val="9"/>
                <c:pt idx="0">
                  <c:v>Wheat</c:v>
                </c:pt>
                <c:pt idx="1">
                  <c:v>Machinery</c:v>
                </c:pt>
                <c:pt idx="2">
                  <c:v>Soybean</c:v>
                </c:pt>
                <c:pt idx="3">
                  <c:v>Seafood</c:v>
                </c:pt>
                <c:pt idx="4">
                  <c:v>Animal food</c:v>
                </c:pt>
                <c:pt idx="5">
                  <c:v>Fertilizer</c:v>
                </c:pt>
                <c:pt idx="6">
                  <c:v>Wood &amp; Wood products</c:v>
                </c:pt>
                <c:pt idx="7">
                  <c:v>Iron wastes</c:v>
                </c:pt>
                <c:pt idx="8">
                  <c:v>Pharmaceticeual</c:v>
                </c:pt>
              </c:strCache>
            </c:strRef>
          </c:cat>
          <c:val>
            <c:numRef>
              <c:f>Sheet1!$C$32:$C$40</c:f>
              <c:numCache>
                <c:formatCode>#,##0</c:formatCode>
                <c:ptCount val="9"/>
                <c:pt idx="0">
                  <c:v>99.929336000000006</c:v>
                </c:pt>
                <c:pt idx="1">
                  <c:v>85.674128999999994</c:v>
                </c:pt>
                <c:pt idx="2">
                  <c:v>63.912928000000001</c:v>
                </c:pt>
                <c:pt idx="3">
                  <c:v>49.879797000000003</c:v>
                </c:pt>
                <c:pt idx="4">
                  <c:v>49.238346999999997</c:v>
                </c:pt>
                <c:pt idx="5">
                  <c:v>29.758158000000002</c:v>
                </c:pt>
                <c:pt idx="6">
                  <c:v>25.196577000000001</c:v>
                </c:pt>
                <c:pt idx="7">
                  <c:v>18.368115</c:v>
                </c:pt>
                <c:pt idx="8">
                  <c:v>14.589266</c:v>
                </c:pt>
              </c:numCache>
            </c:numRef>
          </c:val>
        </c:ser>
        <c:shape val="box"/>
        <c:axId val="139242112"/>
        <c:axId val="139411840"/>
        <c:axId val="0"/>
      </c:bar3DChart>
      <c:catAx>
        <c:axId val="139242112"/>
        <c:scaling>
          <c:orientation val="minMax"/>
        </c:scaling>
        <c:axPos val="b"/>
        <c:tickLblPos val="nextTo"/>
        <c:txPr>
          <a:bodyPr/>
          <a:lstStyle/>
          <a:p>
            <a:pPr>
              <a:defRPr b="1" i="0" baseline="0">
                <a:latin typeface="Calibri" pitchFamily="34" charset="0"/>
              </a:defRPr>
            </a:pPr>
            <a:endParaRPr lang="en-US"/>
          </a:p>
        </c:txPr>
        <c:crossAx val="139411840"/>
        <c:crosses val="autoZero"/>
        <c:auto val="1"/>
        <c:lblAlgn val="ctr"/>
        <c:lblOffset val="100"/>
      </c:catAx>
      <c:valAx>
        <c:axId val="139411840"/>
        <c:scaling>
          <c:orientation val="minMax"/>
        </c:scaling>
        <c:axPos val="l"/>
        <c:majorGridlines/>
        <c:numFmt formatCode="#,##0" sourceLinked="1"/>
        <c:tickLblPos val="nextTo"/>
        <c:crossAx val="139242112"/>
        <c:crosses val="autoZero"/>
        <c:crossBetween val="between"/>
      </c:valAx>
    </c:plotArea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7B7E47-5E25-4E88-97D1-D0790A955DBC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4B06A4-E94F-43E9-8BD5-1E7380D1CE0F}">
      <dgm:prSet phldrT="[Text]"/>
      <dgm:spPr/>
      <dgm:t>
        <a:bodyPr/>
        <a:lstStyle/>
        <a:p>
          <a:r>
            <a:rPr lang="vi-VN" dirty="0" smtClean="0"/>
            <a:t>1986 </a:t>
          </a:r>
          <a:r>
            <a:rPr lang="vi-VN" dirty="0" smtClean="0"/>
            <a:t>Doimoi Renovation</a:t>
          </a:r>
          <a:endParaRPr lang="en-US" dirty="0"/>
        </a:p>
      </dgm:t>
    </dgm:pt>
    <dgm:pt modelId="{F7A4D7CA-0C02-41C1-9DF2-B22483640535}" type="parTrans" cxnId="{209D24B6-3EEE-4A89-9615-F8FA056E16F7}">
      <dgm:prSet/>
      <dgm:spPr/>
      <dgm:t>
        <a:bodyPr/>
        <a:lstStyle/>
        <a:p>
          <a:endParaRPr lang="en-US"/>
        </a:p>
      </dgm:t>
    </dgm:pt>
    <dgm:pt modelId="{544E3D0B-9A8D-4676-9543-4E6E6565AC04}" type="sibTrans" cxnId="{209D24B6-3EEE-4A89-9615-F8FA056E16F7}">
      <dgm:prSet/>
      <dgm:spPr/>
      <dgm:t>
        <a:bodyPr/>
        <a:lstStyle/>
        <a:p>
          <a:endParaRPr lang="en-US"/>
        </a:p>
      </dgm:t>
    </dgm:pt>
    <dgm:pt modelId="{B5497E37-9A04-4904-9F19-AEC81B9ECAD0}">
      <dgm:prSet phldrT="[Text]"/>
      <dgm:spPr/>
      <dgm:t>
        <a:bodyPr/>
        <a:lstStyle/>
        <a:p>
          <a:r>
            <a:rPr lang="vi-VN" dirty="0" smtClean="0"/>
            <a:t>1993 </a:t>
          </a:r>
          <a:r>
            <a:rPr lang="vi-VN" dirty="0" smtClean="0"/>
            <a:t>Partnership with WB, IMF </a:t>
          </a:r>
          <a:endParaRPr lang="en-US" dirty="0"/>
        </a:p>
      </dgm:t>
    </dgm:pt>
    <dgm:pt modelId="{C8D57B31-1034-4649-8ACB-C95522782211}" type="parTrans" cxnId="{7249764F-A25E-44B5-AA7D-97A2D6B9FFAD}">
      <dgm:prSet/>
      <dgm:spPr/>
      <dgm:t>
        <a:bodyPr/>
        <a:lstStyle/>
        <a:p>
          <a:endParaRPr lang="en-US"/>
        </a:p>
      </dgm:t>
    </dgm:pt>
    <dgm:pt modelId="{4FF0DA93-8A6F-461B-A098-297719C4BD54}" type="sibTrans" cxnId="{7249764F-A25E-44B5-AA7D-97A2D6B9FFAD}">
      <dgm:prSet/>
      <dgm:spPr/>
      <dgm:t>
        <a:bodyPr/>
        <a:lstStyle/>
        <a:p>
          <a:endParaRPr lang="en-US"/>
        </a:p>
      </dgm:t>
    </dgm:pt>
    <dgm:pt modelId="{EBC81FA0-9930-467E-AEEE-13BFE410869F}">
      <dgm:prSet phldrT="[Text]" custT="1"/>
      <dgm:spPr/>
      <dgm:t>
        <a:bodyPr/>
        <a:lstStyle/>
        <a:p>
          <a:r>
            <a:rPr lang="vi-VN" sz="1200" dirty="0" smtClean="0"/>
            <a:t>1995, </a:t>
          </a:r>
          <a:r>
            <a:rPr lang="vi-VN" sz="1200" dirty="0" smtClean="0"/>
            <a:t>1998</a:t>
          </a:r>
          <a:endParaRPr lang="en-CA" sz="1200" dirty="0" smtClean="0"/>
        </a:p>
        <a:p>
          <a:r>
            <a:rPr lang="vi-VN" sz="1200" dirty="0" smtClean="0"/>
            <a:t>ASEAN </a:t>
          </a:r>
          <a:r>
            <a:rPr lang="en-CA" sz="1200" b="0" dirty="0" smtClean="0"/>
            <a:t>Membership</a:t>
          </a:r>
        </a:p>
        <a:p>
          <a:r>
            <a:rPr lang="vi-VN" sz="1200" dirty="0" smtClean="0"/>
            <a:t>APEC</a:t>
          </a:r>
          <a:r>
            <a:rPr lang="en-CA" sz="1200" dirty="0" smtClean="0"/>
            <a:t> </a:t>
          </a:r>
          <a:r>
            <a:rPr lang="en-CA" sz="1200" b="0" dirty="0" smtClean="0"/>
            <a:t>Membership</a:t>
          </a:r>
          <a:endParaRPr lang="en-US" sz="1200" b="0" dirty="0"/>
        </a:p>
      </dgm:t>
    </dgm:pt>
    <dgm:pt modelId="{03072E64-6B38-4C3D-86DF-C3C725231B3D}" type="parTrans" cxnId="{CCD82726-0E46-40B9-A442-1FBCEDB57329}">
      <dgm:prSet/>
      <dgm:spPr/>
      <dgm:t>
        <a:bodyPr/>
        <a:lstStyle/>
        <a:p>
          <a:endParaRPr lang="en-US"/>
        </a:p>
      </dgm:t>
    </dgm:pt>
    <dgm:pt modelId="{6F07D563-5749-4261-A2ED-223F89049356}" type="sibTrans" cxnId="{CCD82726-0E46-40B9-A442-1FBCEDB57329}">
      <dgm:prSet/>
      <dgm:spPr/>
      <dgm:t>
        <a:bodyPr/>
        <a:lstStyle/>
        <a:p>
          <a:endParaRPr lang="en-US"/>
        </a:p>
      </dgm:t>
    </dgm:pt>
    <dgm:pt modelId="{20B3F92A-5F0E-4CFF-BEC0-BE6484596D4B}">
      <dgm:prSet phldrT="[Text]"/>
      <dgm:spPr/>
      <dgm:t>
        <a:bodyPr/>
        <a:lstStyle/>
        <a:p>
          <a:r>
            <a:rPr lang="vi-VN" dirty="0" smtClean="0"/>
            <a:t>2007</a:t>
          </a:r>
          <a:endParaRPr lang="en-CA" dirty="0" smtClean="0"/>
        </a:p>
        <a:p>
          <a:r>
            <a:rPr lang="vi-VN" dirty="0" smtClean="0"/>
            <a:t>WTO </a:t>
          </a:r>
          <a:r>
            <a:rPr lang="vi-VN" dirty="0" smtClean="0"/>
            <a:t>Accession</a:t>
          </a:r>
          <a:endParaRPr lang="en-US" dirty="0"/>
        </a:p>
      </dgm:t>
    </dgm:pt>
    <dgm:pt modelId="{28A69932-58CE-4F9E-93BC-95F05E2FA9FA}" type="parTrans" cxnId="{58562A8D-F8B1-4F1E-B638-0836F0883BC1}">
      <dgm:prSet/>
      <dgm:spPr/>
      <dgm:t>
        <a:bodyPr/>
        <a:lstStyle/>
        <a:p>
          <a:endParaRPr lang="en-US"/>
        </a:p>
      </dgm:t>
    </dgm:pt>
    <dgm:pt modelId="{EF063F18-A3D0-46CF-8CAC-AF4EFCFD929D}" type="sibTrans" cxnId="{58562A8D-F8B1-4F1E-B638-0836F0883BC1}">
      <dgm:prSet/>
      <dgm:spPr/>
      <dgm:t>
        <a:bodyPr/>
        <a:lstStyle/>
        <a:p>
          <a:endParaRPr lang="en-US"/>
        </a:p>
      </dgm:t>
    </dgm:pt>
    <dgm:pt modelId="{CB0E9341-F8A9-445A-80EC-D344292513F6}">
      <dgm:prSet phldrT="[Text]"/>
      <dgm:spPr/>
      <dgm:t>
        <a:bodyPr/>
        <a:lstStyle/>
        <a:p>
          <a:r>
            <a:rPr lang="vi-VN" dirty="0" smtClean="0"/>
            <a:t>201</a:t>
          </a:r>
          <a:r>
            <a:rPr lang="en-CA" dirty="0" smtClean="0"/>
            <a:t>9, 2000</a:t>
          </a:r>
        </a:p>
        <a:p>
          <a:r>
            <a:rPr lang="vi-VN" dirty="0" smtClean="0"/>
            <a:t>CPTPP</a:t>
          </a:r>
          <a:r>
            <a:rPr lang="en-CA" dirty="0" smtClean="0"/>
            <a:t> in effect</a:t>
          </a:r>
        </a:p>
        <a:p>
          <a:r>
            <a:rPr lang="en-CA" dirty="0" smtClean="0"/>
            <a:t>VN-EU FTA in effect</a:t>
          </a:r>
        </a:p>
        <a:p>
          <a:r>
            <a:rPr lang="en-CA" dirty="0" smtClean="0"/>
            <a:t>RCEP signed</a:t>
          </a:r>
          <a:endParaRPr lang="en-US" dirty="0"/>
        </a:p>
      </dgm:t>
    </dgm:pt>
    <dgm:pt modelId="{28704252-80DB-4168-BA01-292F2DF55B00}" type="parTrans" cxnId="{390E7513-07A2-4AD8-A7A8-CCFCADE2775D}">
      <dgm:prSet/>
      <dgm:spPr/>
      <dgm:t>
        <a:bodyPr/>
        <a:lstStyle/>
        <a:p>
          <a:endParaRPr lang="en-US"/>
        </a:p>
      </dgm:t>
    </dgm:pt>
    <dgm:pt modelId="{C594B06A-F40B-4E93-8D9E-E48936BB11A3}" type="sibTrans" cxnId="{390E7513-07A2-4AD8-A7A8-CCFCADE2775D}">
      <dgm:prSet/>
      <dgm:spPr/>
      <dgm:t>
        <a:bodyPr/>
        <a:lstStyle/>
        <a:p>
          <a:endParaRPr lang="en-US"/>
        </a:p>
      </dgm:t>
    </dgm:pt>
    <dgm:pt modelId="{16138CD6-9C8A-4C2B-B238-3524C442BFBC}">
      <dgm:prSet phldrT="[Text]"/>
      <dgm:spPr/>
    </dgm:pt>
    <dgm:pt modelId="{DE920166-D37B-4077-B143-9CE7A1D7765D}" type="parTrans" cxnId="{7DFF6C43-9CA9-4BAF-8769-6F89D41743DD}">
      <dgm:prSet/>
      <dgm:spPr/>
      <dgm:t>
        <a:bodyPr/>
        <a:lstStyle/>
        <a:p>
          <a:endParaRPr lang="en-CA"/>
        </a:p>
      </dgm:t>
    </dgm:pt>
    <dgm:pt modelId="{DB6EBB0B-1FE3-43E7-98FA-6706A62C1EDC}" type="sibTrans" cxnId="{7DFF6C43-9CA9-4BAF-8769-6F89D41743DD}">
      <dgm:prSet/>
      <dgm:spPr/>
      <dgm:t>
        <a:bodyPr/>
        <a:lstStyle/>
        <a:p>
          <a:endParaRPr lang="en-CA"/>
        </a:p>
      </dgm:t>
    </dgm:pt>
    <dgm:pt modelId="{75FF1E52-F900-43D5-BA26-3716014408A4}" type="pres">
      <dgm:prSet presAssocID="{D47B7E47-5E25-4E88-97D1-D0790A955DBC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F9B1ED0-ABC6-490C-9F62-9546C56D1D27}" type="pres">
      <dgm:prSet presAssocID="{D47B7E47-5E25-4E88-97D1-D0790A955DBC}" presName="arrow" presStyleLbl="bgShp" presStyleIdx="0" presStyleCnt="1" custScaleX="131140" custLinFactNeighborX="-9617" custLinFactNeighborY="7901"/>
      <dgm:spPr/>
    </dgm:pt>
    <dgm:pt modelId="{38E25A1C-6863-43F3-A80C-2A8AB6F98435}" type="pres">
      <dgm:prSet presAssocID="{D47B7E47-5E25-4E88-97D1-D0790A955DBC}" presName="arrowDiagram5" presStyleCnt="0"/>
      <dgm:spPr/>
    </dgm:pt>
    <dgm:pt modelId="{2D14D4D2-4C16-408E-9C02-C3BAC424E463}" type="pres">
      <dgm:prSet presAssocID="{0D4B06A4-E94F-43E9-8BD5-1E7380D1CE0F}" presName="bullet5a" presStyleLbl="node1" presStyleIdx="0" presStyleCnt="5"/>
      <dgm:spPr/>
    </dgm:pt>
    <dgm:pt modelId="{7F3BBDB2-9746-4B98-AB60-C06BC6DCB17E}" type="pres">
      <dgm:prSet presAssocID="{0D4B06A4-E94F-43E9-8BD5-1E7380D1CE0F}" presName="textBox5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13A295-B3B6-4808-BA46-27A6CD0D3825}" type="pres">
      <dgm:prSet presAssocID="{B5497E37-9A04-4904-9F19-AEC81B9ECAD0}" presName="bullet5b" presStyleLbl="node1" presStyleIdx="1" presStyleCnt="5"/>
      <dgm:spPr/>
    </dgm:pt>
    <dgm:pt modelId="{99AFF36E-1DC6-470F-8369-95032271F0AF}" type="pres">
      <dgm:prSet presAssocID="{B5497E37-9A04-4904-9F19-AEC81B9ECAD0}" presName="textBox5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4D773C-E435-47F4-9726-5045657DC3FA}" type="pres">
      <dgm:prSet presAssocID="{EBC81FA0-9930-467E-AEEE-13BFE410869F}" presName="bullet5c" presStyleLbl="node1" presStyleIdx="2" presStyleCnt="5"/>
      <dgm:spPr/>
    </dgm:pt>
    <dgm:pt modelId="{C8DA5C9F-EA36-4489-A65B-E77FD3771939}" type="pres">
      <dgm:prSet presAssocID="{EBC81FA0-9930-467E-AEEE-13BFE410869F}" presName="textBox5c" presStyleLbl="revTx" presStyleIdx="2" presStyleCnt="5" custScaleX="1262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051F62-9C04-4E3C-AB88-470001D0FD7A}" type="pres">
      <dgm:prSet presAssocID="{20B3F92A-5F0E-4CFF-BEC0-BE6484596D4B}" presName="bullet5d" presStyleLbl="node1" presStyleIdx="3" presStyleCnt="5"/>
      <dgm:spPr/>
    </dgm:pt>
    <dgm:pt modelId="{817796F1-DC81-4E15-82F4-5997FFF73676}" type="pres">
      <dgm:prSet presAssocID="{20B3F92A-5F0E-4CFF-BEC0-BE6484596D4B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36F20B-94C0-4608-A6F4-C658C65C896D}" type="pres">
      <dgm:prSet presAssocID="{CB0E9341-F8A9-445A-80EC-D344292513F6}" presName="bullet5e" presStyleLbl="node1" presStyleIdx="4" presStyleCnt="5"/>
      <dgm:spPr/>
    </dgm:pt>
    <dgm:pt modelId="{8E42DA96-B83C-48B7-967C-BF48EB08F7BC}" type="pres">
      <dgm:prSet presAssocID="{CB0E9341-F8A9-445A-80EC-D344292513F6}" presName="textBox5e" presStyleLbl="revTx" presStyleIdx="4" presStyleCnt="5" custScaleX="1294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8A738B7-A3B6-4E5E-9CF5-633010ABFFC7}" type="presOf" srcId="{D47B7E47-5E25-4E88-97D1-D0790A955DBC}" destId="{75FF1E52-F900-43D5-BA26-3716014408A4}" srcOrd="0" destOrd="0" presId="urn:microsoft.com/office/officeart/2005/8/layout/arrow2"/>
    <dgm:cxn modelId="{4BD034EE-DD95-4279-A09D-F918B6267214}" type="presOf" srcId="{B5497E37-9A04-4904-9F19-AEC81B9ECAD0}" destId="{99AFF36E-1DC6-470F-8369-95032271F0AF}" srcOrd="0" destOrd="0" presId="urn:microsoft.com/office/officeart/2005/8/layout/arrow2"/>
    <dgm:cxn modelId="{7249764F-A25E-44B5-AA7D-97A2D6B9FFAD}" srcId="{D47B7E47-5E25-4E88-97D1-D0790A955DBC}" destId="{B5497E37-9A04-4904-9F19-AEC81B9ECAD0}" srcOrd="1" destOrd="0" parTransId="{C8D57B31-1034-4649-8ACB-C95522782211}" sibTransId="{4FF0DA93-8A6F-461B-A098-297719C4BD54}"/>
    <dgm:cxn modelId="{390E7513-07A2-4AD8-A7A8-CCFCADE2775D}" srcId="{D47B7E47-5E25-4E88-97D1-D0790A955DBC}" destId="{CB0E9341-F8A9-445A-80EC-D344292513F6}" srcOrd="4" destOrd="0" parTransId="{28704252-80DB-4168-BA01-292F2DF55B00}" sibTransId="{C594B06A-F40B-4E93-8D9E-E48936BB11A3}"/>
    <dgm:cxn modelId="{D697B8EB-12F6-453F-A505-357A1D99B8BA}" type="presOf" srcId="{EBC81FA0-9930-467E-AEEE-13BFE410869F}" destId="{C8DA5C9F-EA36-4489-A65B-E77FD3771939}" srcOrd="0" destOrd="0" presId="urn:microsoft.com/office/officeart/2005/8/layout/arrow2"/>
    <dgm:cxn modelId="{89935664-F67B-48D8-BD36-2A60A0842652}" type="presOf" srcId="{CB0E9341-F8A9-445A-80EC-D344292513F6}" destId="{8E42DA96-B83C-48B7-967C-BF48EB08F7BC}" srcOrd="0" destOrd="0" presId="urn:microsoft.com/office/officeart/2005/8/layout/arrow2"/>
    <dgm:cxn modelId="{8E7A9D84-9D3A-4483-B16F-1A1EF3DD63B4}" type="presOf" srcId="{0D4B06A4-E94F-43E9-8BD5-1E7380D1CE0F}" destId="{7F3BBDB2-9746-4B98-AB60-C06BC6DCB17E}" srcOrd="0" destOrd="0" presId="urn:microsoft.com/office/officeart/2005/8/layout/arrow2"/>
    <dgm:cxn modelId="{209D24B6-3EEE-4A89-9615-F8FA056E16F7}" srcId="{D47B7E47-5E25-4E88-97D1-D0790A955DBC}" destId="{0D4B06A4-E94F-43E9-8BD5-1E7380D1CE0F}" srcOrd="0" destOrd="0" parTransId="{F7A4D7CA-0C02-41C1-9DF2-B22483640535}" sibTransId="{544E3D0B-9A8D-4676-9543-4E6E6565AC04}"/>
    <dgm:cxn modelId="{7DFF6C43-9CA9-4BAF-8769-6F89D41743DD}" srcId="{D47B7E47-5E25-4E88-97D1-D0790A955DBC}" destId="{16138CD6-9C8A-4C2B-B238-3524C442BFBC}" srcOrd="5" destOrd="0" parTransId="{DE920166-D37B-4077-B143-9CE7A1D7765D}" sibTransId="{DB6EBB0B-1FE3-43E7-98FA-6706A62C1EDC}"/>
    <dgm:cxn modelId="{888BFB63-2D62-48CA-B215-84E9C40EA3EB}" type="presOf" srcId="{20B3F92A-5F0E-4CFF-BEC0-BE6484596D4B}" destId="{817796F1-DC81-4E15-82F4-5997FFF73676}" srcOrd="0" destOrd="0" presId="urn:microsoft.com/office/officeart/2005/8/layout/arrow2"/>
    <dgm:cxn modelId="{58562A8D-F8B1-4F1E-B638-0836F0883BC1}" srcId="{D47B7E47-5E25-4E88-97D1-D0790A955DBC}" destId="{20B3F92A-5F0E-4CFF-BEC0-BE6484596D4B}" srcOrd="3" destOrd="0" parTransId="{28A69932-58CE-4F9E-93BC-95F05E2FA9FA}" sibTransId="{EF063F18-A3D0-46CF-8CAC-AF4EFCFD929D}"/>
    <dgm:cxn modelId="{CCD82726-0E46-40B9-A442-1FBCEDB57329}" srcId="{D47B7E47-5E25-4E88-97D1-D0790A955DBC}" destId="{EBC81FA0-9930-467E-AEEE-13BFE410869F}" srcOrd="2" destOrd="0" parTransId="{03072E64-6B38-4C3D-86DF-C3C725231B3D}" sibTransId="{6F07D563-5749-4261-A2ED-223F89049356}"/>
    <dgm:cxn modelId="{5E35903D-ADA0-4BCE-A323-A59D46880886}" type="presParOf" srcId="{75FF1E52-F900-43D5-BA26-3716014408A4}" destId="{7F9B1ED0-ABC6-490C-9F62-9546C56D1D27}" srcOrd="0" destOrd="0" presId="urn:microsoft.com/office/officeart/2005/8/layout/arrow2"/>
    <dgm:cxn modelId="{2647E4F5-DFD6-4168-A07D-FDEAAF021CE2}" type="presParOf" srcId="{75FF1E52-F900-43D5-BA26-3716014408A4}" destId="{38E25A1C-6863-43F3-A80C-2A8AB6F98435}" srcOrd="1" destOrd="0" presId="urn:microsoft.com/office/officeart/2005/8/layout/arrow2"/>
    <dgm:cxn modelId="{A5956B0F-65D3-46C7-A5D2-00D0CDFCCE38}" type="presParOf" srcId="{38E25A1C-6863-43F3-A80C-2A8AB6F98435}" destId="{2D14D4D2-4C16-408E-9C02-C3BAC424E463}" srcOrd="0" destOrd="0" presId="urn:microsoft.com/office/officeart/2005/8/layout/arrow2"/>
    <dgm:cxn modelId="{9ED54EC5-84A1-4E37-B3BD-1F16F35162E1}" type="presParOf" srcId="{38E25A1C-6863-43F3-A80C-2A8AB6F98435}" destId="{7F3BBDB2-9746-4B98-AB60-C06BC6DCB17E}" srcOrd="1" destOrd="0" presId="urn:microsoft.com/office/officeart/2005/8/layout/arrow2"/>
    <dgm:cxn modelId="{F96EBFFD-B1D9-46DD-B2DF-ED1E0C0B0134}" type="presParOf" srcId="{38E25A1C-6863-43F3-A80C-2A8AB6F98435}" destId="{4013A295-B3B6-4808-BA46-27A6CD0D3825}" srcOrd="2" destOrd="0" presId="urn:microsoft.com/office/officeart/2005/8/layout/arrow2"/>
    <dgm:cxn modelId="{81D72CFD-9380-4B3C-9781-1F2D8640F1CB}" type="presParOf" srcId="{38E25A1C-6863-43F3-A80C-2A8AB6F98435}" destId="{99AFF36E-1DC6-470F-8369-95032271F0AF}" srcOrd="3" destOrd="0" presId="urn:microsoft.com/office/officeart/2005/8/layout/arrow2"/>
    <dgm:cxn modelId="{C49151EA-0AF4-43BE-B89A-4BBBFB6160C1}" type="presParOf" srcId="{38E25A1C-6863-43F3-A80C-2A8AB6F98435}" destId="{954D773C-E435-47F4-9726-5045657DC3FA}" srcOrd="4" destOrd="0" presId="urn:microsoft.com/office/officeart/2005/8/layout/arrow2"/>
    <dgm:cxn modelId="{89D640EC-2BCB-452A-BCB2-C0073BBC7281}" type="presParOf" srcId="{38E25A1C-6863-43F3-A80C-2A8AB6F98435}" destId="{C8DA5C9F-EA36-4489-A65B-E77FD3771939}" srcOrd="5" destOrd="0" presId="urn:microsoft.com/office/officeart/2005/8/layout/arrow2"/>
    <dgm:cxn modelId="{8815EF8E-556D-4C54-9E05-2ABAA599C6A4}" type="presParOf" srcId="{38E25A1C-6863-43F3-A80C-2A8AB6F98435}" destId="{38051F62-9C04-4E3C-AB88-470001D0FD7A}" srcOrd="6" destOrd="0" presId="urn:microsoft.com/office/officeart/2005/8/layout/arrow2"/>
    <dgm:cxn modelId="{463D9740-3790-41B6-8B06-A2B023050CBC}" type="presParOf" srcId="{38E25A1C-6863-43F3-A80C-2A8AB6F98435}" destId="{817796F1-DC81-4E15-82F4-5997FFF73676}" srcOrd="7" destOrd="0" presId="urn:microsoft.com/office/officeart/2005/8/layout/arrow2"/>
    <dgm:cxn modelId="{2D053FEA-AAA1-43FA-A6FF-CBF25DDE294E}" type="presParOf" srcId="{38E25A1C-6863-43F3-A80C-2A8AB6F98435}" destId="{CF36F20B-94C0-4608-A6F4-C658C65C896D}" srcOrd="8" destOrd="0" presId="urn:microsoft.com/office/officeart/2005/8/layout/arrow2"/>
    <dgm:cxn modelId="{206D13A0-FD0A-4B5A-976F-F5E294BDA1F8}" type="presParOf" srcId="{38E25A1C-6863-43F3-A80C-2A8AB6F98435}" destId="{8E42DA96-B83C-48B7-967C-BF48EB08F7BC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F9B1ED0-ABC6-490C-9F62-9546C56D1D27}">
      <dsp:nvSpPr>
        <dsp:cNvPr id="0" name=""/>
        <dsp:cNvSpPr/>
      </dsp:nvSpPr>
      <dsp:spPr>
        <a:xfrm>
          <a:off x="-57854" y="0"/>
          <a:ext cx="9116865" cy="4345006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14D4D2-4C16-408E-9C02-C3BAC424E463}">
      <dsp:nvSpPr>
        <dsp:cNvPr id="0" name=""/>
        <dsp:cNvSpPr/>
      </dsp:nvSpPr>
      <dsp:spPr>
        <a:xfrm>
          <a:off x="1709346" y="3230946"/>
          <a:ext cx="159896" cy="1598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3BBDB2-9746-4B98-AB60-C06BC6DCB17E}">
      <dsp:nvSpPr>
        <dsp:cNvPr id="0" name=""/>
        <dsp:cNvSpPr/>
      </dsp:nvSpPr>
      <dsp:spPr>
        <a:xfrm>
          <a:off x="1789294" y="3310894"/>
          <a:ext cx="910713" cy="1034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726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200" kern="1200" dirty="0" smtClean="0"/>
            <a:t>1986 </a:t>
          </a:r>
          <a:r>
            <a:rPr lang="vi-VN" sz="1200" kern="1200" dirty="0" smtClean="0"/>
            <a:t>Doimoi Renovation</a:t>
          </a:r>
          <a:endParaRPr lang="en-US" sz="1200" kern="1200" dirty="0"/>
        </a:p>
      </dsp:txBody>
      <dsp:txXfrm>
        <a:off x="1789294" y="3310894"/>
        <a:ext cx="910713" cy="1034111"/>
      </dsp:txXfrm>
    </dsp:sp>
    <dsp:sp modelId="{4013A295-B3B6-4808-BA46-27A6CD0D3825}">
      <dsp:nvSpPr>
        <dsp:cNvPr id="0" name=""/>
        <dsp:cNvSpPr/>
      </dsp:nvSpPr>
      <dsp:spPr>
        <a:xfrm>
          <a:off x="2574871" y="2399312"/>
          <a:ext cx="250272" cy="2502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AFF36E-1DC6-470F-8369-95032271F0AF}">
      <dsp:nvSpPr>
        <dsp:cNvPr id="0" name=""/>
        <dsp:cNvSpPr/>
      </dsp:nvSpPr>
      <dsp:spPr>
        <a:xfrm>
          <a:off x="2700007" y="2524448"/>
          <a:ext cx="1154033" cy="18205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2614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200" kern="1200" dirty="0" smtClean="0"/>
            <a:t>1993 </a:t>
          </a:r>
          <a:r>
            <a:rPr lang="vi-VN" sz="1200" kern="1200" dirty="0" smtClean="0"/>
            <a:t>Partnership with WB, IMF </a:t>
          </a:r>
          <a:endParaRPr lang="en-US" sz="1200" kern="1200" dirty="0"/>
        </a:p>
      </dsp:txBody>
      <dsp:txXfrm>
        <a:off x="2700007" y="2524448"/>
        <a:ext cx="1154033" cy="1820557"/>
      </dsp:txXfrm>
    </dsp:sp>
    <dsp:sp modelId="{954D773C-E435-47F4-9726-5045657DC3FA}">
      <dsp:nvSpPr>
        <dsp:cNvPr id="0" name=""/>
        <dsp:cNvSpPr/>
      </dsp:nvSpPr>
      <dsp:spPr>
        <a:xfrm>
          <a:off x="3687192" y="1736264"/>
          <a:ext cx="333696" cy="3336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DA5C9F-EA36-4489-A65B-E77FD3771939}">
      <dsp:nvSpPr>
        <dsp:cNvPr id="0" name=""/>
        <dsp:cNvSpPr/>
      </dsp:nvSpPr>
      <dsp:spPr>
        <a:xfrm>
          <a:off x="3678005" y="1903112"/>
          <a:ext cx="1693809" cy="24418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819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200" kern="1200" dirty="0" smtClean="0"/>
            <a:t>1995, </a:t>
          </a:r>
          <a:r>
            <a:rPr lang="vi-VN" sz="1200" kern="1200" dirty="0" smtClean="0"/>
            <a:t>1998</a:t>
          </a:r>
          <a:endParaRPr lang="en-CA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200" kern="1200" dirty="0" smtClean="0"/>
            <a:t>ASEAN </a:t>
          </a:r>
          <a:r>
            <a:rPr lang="en-CA" sz="1200" b="0" kern="1200" dirty="0" smtClean="0"/>
            <a:t>Membership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200" kern="1200" dirty="0" smtClean="0"/>
            <a:t>APEC</a:t>
          </a:r>
          <a:r>
            <a:rPr lang="en-CA" sz="1200" kern="1200" dirty="0" smtClean="0"/>
            <a:t> </a:t>
          </a:r>
          <a:r>
            <a:rPr lang="en-CA" sz="1200" b="0" kern="1200" dirty="0" smtClean="0"/>
            <a:t>Membership</a:t>
          </a:r>
          <a:endParaRPr lang="en-US" sz="1200" b="0" kern="1200" dirty="0"/>
        </a:p>
      </dsp:txBody>
      <dsp:txXfrm>
        <a:off x="3678005" y="1903112"/>
        <a:ext cx="1693809" cy="2441893"/>
      </dsp:txXfrm>
    </dsp:sp>
    <dsp:sp modelId="{38051F62-9C04-4E3C-AB88-470001D0FD7A}">
      <dsp:nvSpPr>
        <dsp:cNvPr id="0" name=""/>
        <dsp:cNvSpPr/>
      </dsp:nvSpPr>
      <dsp:spPr>
        <a:xfrm>
          <a:off x="4980266" y="1218339"/>
          <a:ext cx="431024" cy="4310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7796F1-DC81-4E15-82F4-5997FFF73676}">
      <dsp:nvSpPr>
        <dsp:cNvPr id="0" name=""/>
        <dsp:cNvSpPr/>
      </dsp:nvSpPr>
      <dsp:spPr>
        <a:xfrm>
          <a:off x="5195778" y="1433851"/>
          <a:ext cx="1390401" cy="29111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391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200" kern="1200" dirty="0" smtClean="0"/>
            <a:t>2007</a:t>
          </a:r>
          <a:endParaRPr lang="en-CA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200" kern="1200" dirty="0" smtClean="0"/>
            <a:t>WTO </a:t>
          </a:r>
          <a:r>
            <a:rPr lang="vi-VN" sz="1200" kern="1200" dirty="0" smtClean="0"/>
            <a:t>Accession</a:t>
          </a:r>
          <a:endParaRPr lang="en-US" sz="1200" kern="1200" dirty="0"/>
        </a:p>
      </dsp:txBody>
      <dsp:txXfrm>
        <a:off x="5195778" y="1433851"/>
        <a:ext cx="1390401" cy="2911154"/>
      </dsp:txXfrm>
    </dsp:sp>
    <dsp:sp modelId="{CF36F20B-94C0-4608-A6F4-C658C65C896D}">
      <dsp:nvSpPr>
        <dsp:cNvPr id="0" name=""/>
        <dsp:cNvSpPr/>
      </dsp:nvSpPr>
      <dsp:spPr>
        <a:xfrm>
          <a:off x="6311576" y="872477"/>
          <a:ext cx="549208" cy="5492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42DA96-B83C-48B7-967C-BF48EB08F7BC}">
      <dsp:nvSpPr>
        <dsp:cNvPr id="0" name=""/>
        <dsp:cNvSpPr/>
      </dsp:nvSpPr>
      <dsp:spPr>
        <a:xfrm>
          <a:off x="6381256" y="1147081"/>
          <a:ext cx="1800250" cy="31979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1014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200" kern="1200" dirty="0" smtClean="0"/>
            <a:t>201</a:t>
          </a:r>
          <a:r>
            <a:rPr lang="en-CA" sz="1200" kern="1200" dirty="0" smtClean="0"/>
            <a:t>9, 2000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200" kern="1200" dirty="0" smtClean="0"/>
            <a:t>CPTPP</a:t>
          </a:r>
          <a:r>
            <a:rPr lang="en-CA" sz="1200" kern="1200" dirty="0" smtClean="0"/>
            <a:t> in effect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200" kern="1200" dirty="0" smtClean="0"/>
            <a:t>VN-EU FTA in effect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200" kern="1200" dirty="0" smtClean="0"/>
            <a:t>RCEP signed</a:t>
          </a:r>
          <a:endParaRPr lang="en-US" sz="1200" kern="1200" dirty="0"/>
        </a:p>
      </dsp:txBody>
      <dsp:txXfrm>
        <a:off x="6381256" y="1147081"/>
        <a:ext cx="1800250" cy="31979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513513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437732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" name="Google Shape;47;p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1:notes"/>
          <p:cNvSpPr txBox="1">
            <a:spLocks noGrp="1"/>
          </p:cNvSpPr>
          <p:nvPr>
            <p:ph type="sldNum" idx="12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959045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977690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7" name="Google Shape;367;p29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994212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6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2149763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/>
            </a:pPr>
            <a:endParaRPr lang="en-CA" sz="1200" b="1" kern="1200" dirty="0" smtClean="0">
              <a:solidFill>
                <a:schemeClr val="tx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CA" b="1" baseline="0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CA" b="0" baseline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CA" b="0" baseline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49D078-DA71-4C7C-91E5-8E60DCA7B1F0}" type="slidenum">
              <a:rPr lang="en-CA" smtClean="0"/>
              <a:pPr>
                <a:defRPr/>
              </a:pPr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420719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435927" y="346678"/>
            <a:ext cx="8272144" cy="605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984250" y="1136650"/>
            <a:ext cx="7258050" cy="1641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ftr" idx="11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dt" idx="10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435927" y="346678"/>
            <a:ext cx="8272144" cy="605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2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dt" idx="10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608865550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kumimoji="0" lang="en-US" sz="105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1" y="6467476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050"/>
          </a:p>
        </p:txBody>
      </p:sp>
    </p:spTree>
    <p:extLst>
      <p:ext uri="{BB962C8B-B14F-4D97-AF65-F5344CB8AC3E}">
        <p14:creationId xmlns:p14="http://schemas.microsoft.com/office/powerpoint/2010/main" xmlns="" val="2346213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>
  <p:cSld name="Title Only">
    <p:bg>
      <p:bgPr>
        <a:solidFill>
          <a:schemeClr val="lt1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58737" y="1185862"/>
            <a:ext cx="8932861" cy="54864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4"/>
          <p:cNvSpPr/>
          <p:nvPr/>
        </p:nvSpPr>
        <p:spPr>
          <a:xfrm>
            <a:off x="3297492" y="3828107"/>
            <a:ext cx="418681" cy="43977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435927" y="346678"/>
            <a:ext cx="8272144" cy="605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867975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35927" y="346678"/>
            <a:ext cx="8272144" cy="605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984250" y="1136650"/>
            <a:ext cx="7258050" cy="1641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ftr" idx="11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5" r:id="rId3"/>
    <p:sldLayoutId id="2147483657" r:id="rId4"/>
    <p:sldLayoutId id="2147483658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99.png"/><Relationship Id="rId18" Type="http://schemas.microsoft.com/office/2007/relationships/hdphoto" Target="../media/hdphoto8.wdp"/><Relationship Id="rId3" Type="http://schemas.openxmlformats.org/officeDocument/2006/relationships/image" Target="../media/image94.png"/><Relationship Id="rId7" Type="http://schemas.openxmlformats.org/officeDocument/2006/relationships/image" Target="../media/image96.png"/><Relationship Id="rId12" Type="http://schemas.microsoft.com/office/2007/relationships/hdphoto" Target="../media/hdphoto5.wdp"/><Relationship Id="rId17" Type="http://schemas.openxmlformats.org/officeDocument/2006/relationships/image" Target="../media/image101.png"/><Relationship Id="rId2" Type="http://schemas.openxmlformats.org/officeDocument/2006/relationships/notesSlide" Target="../notesSlides/notesSlide5.xml"/><Relationship Id="rId16" Type="http://schemas.microsoft.com/office/2007/relationships/hdphoto" Target="../media/hdphoto7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11" Type="http://schemas.openxmlformats.org/officeDocument/2006/relationships/image" Target="../media/image98.png"/><Relationship Id="rId5" Type="http://schemas.openxmlformats.org/officeDocument/2006/relationships/image" Target="../media/image95.png"/><Relationship Id="rId15" Type="http://schemas.openxmlformats.org/officeDocument/2006/relationships/image" Target="../media/image100.png"/><Relationship Id="rId10" Type="http://schemas.microsoft.com/office/2007/relationships/hdphoto" Target="../media/hdphoto4.wdp"/><Relationship Id="rId19" Type="http://schemas.openxmlformats.org/officeDocument/2006/relationships/image" Target="../media/image102.png"/><Relationship Id="rId4" Type="http://schemas.microsoft.com/office/2007/relationships/hdphoto" Target="../media/hdphoto1.wdp"/><Relationship Id="rId9" Type="http://schemas.openxmlformats.org/officeDocument/2006/relationships/image" Target="../media/image97.png"/><Relationship Id="rId14" Type="http://schemas.microsoft.com/office/2007/relationships/hdphoto" Target="../media/hdphoto6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gtek.org.vn/" TargetMode="External"/><Relationship Id="rId13" Type="http://schemas.openxmlformats.org/officeDocument/2006/relationships/hyperlink" Target="http://www.tea-vietnam.com/" TargetMode="External"/><Relationship Id="rId3" Type="http://schemas.openxmlformats.org/officeDocument/2006/relationships/hyperlink" Target="https://vietcraft.org.vn/" TargetMode="External"/><Relationship Id="rId7" Type="http://schemas.openxmlformats.org/officeDocument/2006/relationships/hyperlink" Target="http://www.vietnamtextile.org.vn/" TargetMode="External"/><Relationship Id="rId12" Type="http://schemas.openxmlformats.org/officeDocument/2006/relationships/hyperlink" Target="https://www.vietfood.org.vn/en/" TargetMode="External"/><Relationship Id="rId2" Type="http://schemas.openxmlformats.org/officeDocument/2006/relationships/hyperlink" Target="http://vasep.com.vn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vietfores.org/" TargetMode="External"/><Relationship Id="rId11" Type="http://schemas.openxmlformats.org/officeDocument/2006/relationships/hyperlink" Target="https://vasi.org.vn/en/" TargetMode="External"/><Relationship Id="rId5" Type="http://schemas.openxmlformats.org/officeDocument/2006/relationships/hyperlink" Target="http://www.bifa.vn/" TargetMode="External"/><Relationship Id="rId15" Type="http://schemas.openxmlformats.org/officeDocument/2006/relationships/hyperlink" Target="http://peppervietnam.com/" TargetMode="External"/><Relationship Id="rId10" Type="http://schemas.openxmlformats.org/officeDocument/2006/relationships/hyperlink" Target="http://vsa.com.vn/" TargetMode="External"/><Relationship Id="rId4" Type="http://schemas.openxmlformats.org/officeDocument/2006/relationships/hyperlink" Target="http://www.hawa.vn/en" TargetMode="External"/><Relationship Id="rId9" Type="http://schemas.openxmlformats.org/officeDocument/2006/relationships/hyperlink" Target="http://www.lefaso.org.vn/" TargetMode="External"/><Relationship Id="rId14" Type="http://schemas.openxmlformats.org/officeDocument/2006/relationships/hyperlink" Target="http://www.vicofa.org.vn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.jpeg"/><Relationship Id="rId18" Type="http://schemas.openxmlformats.org/officeDocument/2006/relationships/image" Target="../media/image32.png"/><Relationship Id="rId26" Type="http://schemas.openxmlformats.org/officeDocument/2006/relationships/image" Target="../media/image40.jpeg"/><Relationship Id="rId39" Type="http://schemas.openxmlformats.org/officeDocument/2006/relationships/image" Target="../media/image53.png"/><Relationship Id="rId21" Type="http://schemas.openxmlformats.org/officeDocument/2006/relationships/image" Target="../media/image35.jpeg"/><Relationship Id="rId34" Type="http://schemas.openxmlformats.org/officeDocument/2006/relationships/image" Target="../media/image48.png"/><Relationship Id="rId42" Type="http://schemas.openxmlformats.org/officeDocument/2006/relationships/image" Target="../media/image56.png"/><Relationship Id="rId47" Type="http://schemas.openxmlformats.org/officeDocument/2006/relationships/image" Target="../media/image61.jpeg"/><Relationship Id="rId50" Type="http://schemas.openxmlformats.org/officeDocument/2006/relationships/image" Target="../media/image64.png"/><Relationship Id="rId55" Type="http://schemas.openxmlformats.org/officeDocument/2006/relationships/image" Target="../media/image69.jpeg"/><Relationship Id="rId63" Type="http://schemas.openxmlformats.org/officeDocument/2006/relationships/image" Target="../media/image77.png"/><Relationship Id="rId68" Type="http://schemas.openxmlformats.org/officeDocument/2006/relationships/image" Target="../media/image82.png"/><Relationship Id="rId7" Type="http://schemas.openxmlformats.org/officeDocument/2006/relationships/image" Target="../media/image21.jpeg"/><Relationship Id="rId71" Type="http://schemas.openxmlformats.org/officeDocument/2006/relationships/image" Target="../media/image85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0.jpeg"/><Relationship Id="rId29" Type="http://schemas.openxmlformats.org/officeDocument/2006/relationships/image" Target="../media/image43.jpeg"/><Relationship Id="rId11" Type="http://schemas.openxmlformats.org/officeDocument/2006/relationships/image" Target="../media/image25.png"/><Relationship Id="rId24" Type="http://schemas.openxmlformats.org/officeDocument/2006/relationships/image" Target="../media/image38.jpeg"/><Relationship Id="rId32" Type="http://schemas.openxmlformats.org/officeDocument/2006/relationships/image" Target="../media/image46.png"/><Relationship Id="rId37" Type="http://schemas.openxmlformats.org/officeDocument/2006/relationships/image" Target="../media/image51.png"/><Relationship Id="rId40" Type="http://schemas.openxmlformats.org/officeDocument/2006/relationships/image" Target="../media/image54.jpeg"/><Relationship Id="rId45" Type="http://schemas.openxmlformats.org/officeDocument/2006/relationships/image" Target="../media/image59.jpeg"/><Relationship Id="rId53" Type="http://schemas.openxmlformats.org/officeDocument/2006/relationships/image" Target="../media/image67.png"/><Relationship Id="rId58" Type="http://schemas.openxmlformats.org/officeDocument/2006/relationships/image" Target="../media/image72.jpeg"/><Relationship Id="rId66" Type="http://schemas.openxmlformats.org/officeDocument/2006/relationships/image" Target="../media/image80.jpe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23" Type="http://schemas.openxmlformats.org/officeDocument/2006/relationships/image" Target="../media/image37.jpeg"/><Relationship Id="rId28" Type="http://schemas.openxmlformats.org/officeDocument/2006/relationships/image" Target="../media/image42.jpeg"/><Relationship Id="rId36" Type="http://schemas.openxmlformats.org/officeDocument/2006/relationships/image" Target="../media/image50.jpeg"/><Relationship Id="rId49" Type="http://schemas.openxmlformats.org/officeDocument/2006/relationships/image" Target="../media/image63.png"/><Relationship Id="rId57" Type="http://schemas.openxmlformats.org/officeDocument/2006/relationships/image" Target="../media/image71.jpeg"/><Relationship Id="rId61" Type="http://schemas.openxmlformats.org/officeDocument/2006/relationships/image" Target="../media/image75.png"/><Relationship Id="rId10" Type="http://schemas.openxmlformats.org/officeDocument/2006/relationships/image" Target="../media/image24.png"/><Relationship Id="rId19" Type="http://schemas.openxmlformats.org/officeDocument/2006/relationships/image" Target="../media/image33.jpeg"/><Relationship Id="rId31" Type="http://schemas.openxmlformats.org/officeDocument/2006/relationships/image" Target="../media/image45.jpeg"/><Relationship Id="rId44" Type="http://schemas.openxmlformats.org/officeDocument/2006/relationships/image" Target="../media/image58.png"/><Relationship Id="rId52" Type="http://schemas.openxmlformats.org/officeDocument/2006/relationships/image" Target="../media/image66.jpeg"/><Relationship Id="rId60" Type="http://schemas.openxmlformats.org/officeDocument/2006/relationships/image" Target="../media/image74.png"/><Relationship Id="rId65" Type="http://schemas.openxmlformats.org/officeDocument/2006/relationships/image" Target="../media/image79.jpeg"/><Relationship Id="rId73" Type="http://schemas.openxmlformats.org/officeDocument/2006/relationships/image" Target="../media/image87.jpeg"/><Relationship Id="rId4" Type="http://schemas.openxmlformats.org/officeDocument/2006/relationships/image" Target="../media/image18.png"/><Relationship Id="rId9" Type="http://schemas.openxmlformats.org/officeDocument/2006/relationships/image" Target="../media/image23.jpeg"/><Relationship Id="rId14" Type="http://schemas.openxmlformats.org/officeDocument/2006/relationships/image" Target="../media/image28.png"/><Relationship Id="rId22" Type="http://schemas.openxmlformats.org/officeDocument/2006/relationships/image" Target="../media/image36.png"/><Relationship Id="rId27" Type="http://schemas.openxmlformats.org/officeDocument/2006/relationships/image" Target="../media/image41.jpeg"/><Relationship Id="rId30" Type="http://schemas.openxmlformats.org/officeDocument/2006/relationships/image" Target="../media/image44.jpeg"/><Relationship Id="rId35" Type="http://schemas.openxmlformats.org/officeDocument/2006/relationships/image" Target="../media/image49.jpeg"/><Relationship Id="rId43" Type="http://schemas.openxmlformats.org/officeDocument/2006/relationships/image" Target="../media/image57.png"/><Relationship Id="rId48" Type="http://schemas.openxmlformats.org/officeDocument/2006/relationships/image" Target="../media/image62.jpeg"/><Relationship Id="rId56" Type="http://schemas.openxmlformats.org/officeDocument/2006/relationships/image" Target="../media/image70.png"/><Relationship Id="rId64" Type="http://schemas.openxmlformats.org/officeDocument/2006/relationships/image" Target="../media/image78.jpeg"/><Relationship Id="rId69" Type="http://schemas.openxmlformats.org/officeDocument/2006/relationships/image" Target="../media/image83.png"/><Relationship Id="rId8" Type="http://schemas.openxmlformats.org/officeDocument/2006/relationships/image" Target="../media/image22.jpeg"/><Relationship Id="rId51" Type="http://schemas.openxmlformats.org/officeDocument/2006/relationships/image" Target="../media/image65.jpeg"/><Relationship Id="rId72" Type="http://schemas.openxmlformats.org/officeDocument/2006/relationships/image" Target="../media/image86.jpeg"/><Relationship Id="rId3" Type="http://schemas.openxmlformats.org/officeDocument/2006/relationships/image" Target="../media/image17.jpeg"/><Relationship Id="rId12" Type="http://schemas.openxmlformats.org/officeDocument/2006/relationships/image" Target="../media/image26.jpeg"/><Relationship Id="rId17" Type="http://schemas.openxmlformats.org/officeDocument/2006/relationships/image" Target="../media/image31.jpeg"/><Relationship Id="rId25" Type="http://schemas.openxmlformats.org/officeDocument/2006/relationships/image" Target="../media/image39.jpeg"/><Relationship Id="rId33" Type="http://schemas.openxmlformats.org/officeDocument/2006/relationships/image" Target="../media/image47.png"/><Relationship Id="rId38" Type="http://schemas.openxmlformats.org/officeDocument/2006/relationships/image" Target="../media/image52.jpeg"/><Relationship Id="rId46" Type="http://schemas.openxmlformats.org/officeDocument/2006/relationships/image" Target="../media/image60.jpeg"/><Relationship Id="rId59" Type="http://schemas.openxmlformats.org/officeDocument/2006/relationships/image" Target="../media/image73.jpeg"/><Relationship Id="rId67" Type="http://schemas.openxmlformats.org/officeDocument/2006/relationships/image" Target="../media/image81.png"/><Relationship Id="rId20" Type="http://schemas.openxmlformats.org/officeDocument/2006/relationships/image" Target="../media/image34.jpeg"/><Relationship Id="rId41" Type="http://schemas.openxmlformats.org/officeDocument/2006/relationships/image" Target="../media/image55.png"/><Relationship Id="rId54" Type="http://schemas.openxmlformats.org/officeDocument/2006/relationships/image" Target="../media/image68.jpeg"/><Relationship Id="rId62" Type="http://schemas.openxmlformats.org/officeDocument/2006/relationships/image" Target="../media/image76.jpeg"/><Relationship Id="rId70" Type="http://schemas.openxmlformats.org/officeDocument/2006/relationships/image" Target="../media/image8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713064" y="1183547"/>
            <a:ext cx="8309016" cy="1674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133E68"/>
                </a:solidFill>
                <a:latin typeface="Verdana"/>
                <a:ea typeface="Verdana"/>
                <a:cs typeface="Verdana"/>
                <a:sym typeface="Verdana"/>
              </a:rPr>
              <a:t>VIETNAM </a:t>
            </a:r>
            <a:r>
              <a:rPr lang="en-US" sz="3200" dirty="0" smtClean="0">
                <a:solidFill>
                  <a:srgbClr val="133E68"/>
                </a:solidFill>
                <a:latin typeface="Verdana"/>
                <a:ea typeface="Verdana"/>
                <a:cs typeface="Verdana"/>
                <a:sym typeface="Verdana"/>
              </a:rPr>
              <a:t>- </a:t>
            </a:r>
            <a:br>
              <a:rPr lang="en-US" sz="3200" dirty="0" smtClean="0">
                <a:solidFill>
                  <a:srgbClr val="133E68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3200" dirty="0" smtClean="0">
                <a:solidFill>
                  <a:srgbClr val="133E68"/>
                </a:solidFill>
                <a:latin typeface="Verdana"/>
                <a:ea typeface="Verdana"/>
                <a:cs typeface="Verdana"/>
                <a:sym typeface="Verdana"/>
              </a:rPr>
              <a:t>A POTENTIAL </a:t>
            </a:r>
            <a:r>
              <a:rPr lang="en-US" sz="3200" dirty="0" smtClean="0">
                <a:solidFill>
                  <a:srgbClr val="133E68"/>
                </a:solidFill>
                <a:latin typeface="Verdana"/>
                <a:ea typeface="Verdana"/>
                <a:cs typeface="Verdana"/>
                <a:sym typeface="Verdana"/>
              </a:rPr>
              <a:t>BUSINESS </a:t>
            </a:r>
            <a:r>
              <a:rPr lang="en-US" sz="3200" dirty="0" smtClean="0">
                <a:solidFill>
                  <a:srgbClr val="133E68"/>
                </a:solidFill>
                <a:latin typeface="Verdana"/>
                <a:ea typeface="Verdana"/>
                <a:cs typeface="Verdana"/>
                <a:sym typeface="Verdana"/>
              </a:rPr>
              <a:t>PARTNER</a:t>
            </a:r>
            <a:endParaRPr sz="3200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026" name="Picture 2" descr="Top 10 cảng biển lớn nhất Việt Nam - VIL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784" y="3509553"/>
            <a:ext cx="2853936" cy="185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iệt Nam là 1 trong 3 nền kinh tế VIP của Châu Á - Trung tâm hành chính  công tỉnh Bắc Gia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32615" y="3440066"/>
            <a:ext cx="2810792" cy="192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76;p9"/>
          <p:cNvSpPr/>
          <p:nvPr/>
        </p:nvSpPr>
        <p:spPr>
          <a:xfrm>
            <a:off x="0" y="9906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120000" extrusionOk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noFill/>
          <a:ln w="76200" cap="flat" cmpd="sng">
            <a:solidFill>
              <a:srgbClr val="4472C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1215" y="105052"/>
            <a:ext cx="939566" cy="686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Image result for bản đồ việt nam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41370" y="2342615"/>
            <a:ext cx="1924595" cy="3020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571500" y="5357813"/>
            <a:ext cx="8229600" cy="1143000"/>
          </a:xfrm>
        </p:spPr>
        <p:txBody>
          <a:bodyPr/>
          <a:lstStyle/>
          <a:p>
            <a:pPr algn="just" eaLnBrk="1" hangingPunct="1"/>
            <a:r>
              <a:rPr lang="en-US" sz="2500" b="1" dirty="0" smtClean="0">
                <a:ea typeface="ＭＳ Ｐゴシック" pitchFamily="34" charset="-128"/>
              </a:rPr>
              <a:t>International integration has driven huge increases in cross-border trade. Since 2014, export and import average annual growth rate have been 12% and 11% respectively</a:t>
            </a:r>
          </a:p>
        </p:txBody>
      </p:sp>
      <p:sp>
        <p:nvSpPr>
          <p:cNvPr id="18434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pic>
        <p:nvPicPr>
          <p:cNvPr id="1843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6996" y="711200"/>
            <a:ext cx="7786687" cy="4566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846667" y="235579"/>
            <a:ext cx="72474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133E68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/>
              </a:rPr>
              <a:t>MERCHANDISE TRADE</a:t>
            </a:r>
            <a:endParaRPr lang="en-CA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2"/>
          <p:cNvSpPr txBox="1">
            <a:spLocks noGrp="1"/>
          </p:cNvSpPr>
          <p:nvPr>
            <p:ph type="title"/>
          </p:nvPr>
        </p:nvSpPr>
        <p:spPr>
          <a:xfrm>
            <a:off x="880532" y="266122"/>
            <a:ext cx="7995497" cy="382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rgbClr val="133E68"/>
                </a:solidFill>
                <a:latin typeface="Verdana"/>
                <a:ea typeface="Verdana"/>
                <a:cs typeface="Verdana"/>
                <a:sym typeface="Verdana"/>
              </a:rPr>
              <a:t>VIETNAM - MERCHANDISE TRADE</a:t>
            </a:r>
            <a:endParaRPr sz="2400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3" name="Google Shape;103;p12"/>
          <p:cNvSpPr/>
          <p:nvPr/>
        </p:nvSpPr>
        <p:spPr>
          <a:xfrm>
            <a:off x="0" y="9906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120000" extrusionOk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noFill/>
          <a:ln w="76200" cap="flat" cmpd="sng">
            <a:solidFill>
              <a:srgbClr val="4472C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2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Google Shape;121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28600" y="1240037"/>
            <a:ext cx="4581939" cy="2801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53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29210" y="4103537"/>
            <a:ext cx="4482549" cy="2826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13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19749" y="1177717"/>
            <a:ext cx="4685780" cy="2993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45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19749" y="4041216"/>
            <a:ext cx="4624251" cy="276591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5320937" y="3971109"/>
            <a:ext cx="3555093" cy="478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TextBox 3"/>
          <p:cNvSpPr txBox="1"/>
          <p:nvPr/>
        </p:nvSpPr>
        <p:spPr>
          <a:xfrm>
            <a:off x="5154527" y="4142303"/>
            <a:ext cx="354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Key import products</a:t>
            </a:r>
            <a:endParaRPr lang="en-CA" b="1" dirty="0"/>
          </a:p>
        </p:txBody>
      </p:sp>
      <p:sp>
        <p:nvSpPr>
          <p:cNvPr id="5" name="Rectangle 4"/>
          <p:cNvSpPr/>
          <p:nvPr/>
        </p:nvSpPr>
        <p:spPr>
          <a:xfrm>
            <a:off x="5154527" y="1177717"/>
            <a:ext cx="3928513" cy="4594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TextBox 15"/>
          <p:cNvSpPr txBox="1"/>
          <p:nvPr/>
        </p:nvSpPr>
        <p:spPr>
          <a:xfrm>
            <a:off x="5912641" y="1306279"/>
            <a:ext cx="3170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Key export products</a:t>
            </a:r>
            <a:endParaRPr lang="en-CA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071688" y="4500563"/>
            <a:ext cx="4371975" cy="357187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endParaRPr lang="en-US" sz="1500" dirty="0">
              <a:latin typeface="+mj-lt"/>
              <a:ea typeface="+mj-ea"/>
              <a:cs typeface="+mj-cs"/>
            </a:endParaRPr>
          </a:p>
        </p:txBody>
      </p:sp>
      <p:sp>
        <p:nvSpPr>
          <p:cNvPr id="21506" name="Title 1"/>
          <p:cNvSpPr txBox="1">
            <a:spLocks/>
          </p:cNvSpPr>
          <p:nvPr/>
        </p:nvSpPr>
        <p:spPr bwMode="auto">
          <a:xfrm>
            <a:off x="500063" y="262468"/>
            <a:ext cx="848307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sz="2000" b="1" dirty="0" smtClean="0">
                <a:solidFill>
                  <a:srgbClr val="133E68"/>
                </a:solidFill>
                <a:latin typeface="Verdana"/>
                <a:ea typeface="Verdana"/>
                <a:cs typeface="Verdana"/>
              </a:rPr>
              <a:t>VIETNAM–CANADA: </a:t>
            </a:r>
            <a:r>
              <a:rPr lang="en-GB" sz="2000" b="1" dirty="0" smtClean="0">
                <a:solidFill>
                  <a:srgbClr val="133E68"/>
                </a:solidFill>
                <a:latin typeface="Verdana"/>
                <a:ea typeface="Verdana"/>
                <a:cs typeface="Verdana"/>
              </a:rPr>
              <a:t>Bilateral </a:t>
            </a:r>
            <a:r>
              <a:rPr lang="en-GB" sz="2000" b="1" dirty="0" smtClean="0">
                <a:solidFill>
                  <a:srgbClr val="133E68"/>
                </a:solidFill>
                <a:latin typeface="Verdana"/>
                <a:ea typeface="Verdana"/>
                <a:cs typeface="Verdana"/>
              </a:rPr>
              <a:t>Economic Relations</a:t>
            </a:r>
          </a:p>
        </p:txBody>
      </p:sp>
      <p:sp>
        <p:nvSpPr>
          <p:cNvPr id="21507" name="Content Placeholder 7"/>
          <p:cNvSpPr>
            <a:spLocks noGrp="1"/>
          </p:cNvSpPr>
          <p:nvPr>
            <p:ph idx="1"/>
          </p:nvPr>
        </p:nvSpPr>
        <p:spPr>
          <a:xfrm>
            <a:off x="571500" y="1185333"/>
            <a:ext cx="7858125" cy="3412067"/>
          </a:xfrm>
        </p:spPr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en-US" sz="2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Vietnam</a:t>
            </a:r>
            <a:r>
              <a:rPr lang="vi-VN" sz="2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- </a:t>
            </a:r>
            <a:r>
              <a:rPr lang="en-US" sz="2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Canada</a:t>
            </a:r>
            <a:r>
              <a:rPr lang="ja-JP" altLang="en-US" sz="24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’</a:t>
            </a:r>
            <a:r>
              <a:rPr lang="en-US" altLang="ja-JP" sz="2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 largest trading partner in </a:t>
            </a:r>
            <a:r>
              <a:rPr lang="en-US" altLang="ja-JP" sz="2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ASEAN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altLang="ja-JP" sz="2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Vietnam – Canada’s 5</a:t>
            </a:r>
            <a:r>
              <a:rPr lang="en-US" altLang="ja-JP" sz="2400" baseline="300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th</a:t>
            </a:r>
            <a:r>
              <a:rPr lang="en-US" altLang="ja-JP" sz="2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largest trading partner in Asia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altLang="ja-JP" sz="2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Canada -  Vietnam’s14</a:t>
            </a:r>
            <a:r>
              <a:rPr lang="en-US" altLang="ja-JP" sz="2400" baseline="300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th</a:t>
            </a:r>
            <a:r>
              <a:rPr lang="en-US" altLang="ja-JP" sz="2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largest foreign investors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altLang="ja-JP" sz="2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Vietnam &amp; Canada – members of Comprehensive and Progressive for Trans-Pacific Partnership (CPTPP)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2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2-way merchandise trade US$ 4.8 billion (2019)</a:t>
            </a:r>
            <a:endParaRPr lang="vi-VN" sz="2400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q"/>
            </a:pPr>
            <a:r>
              <a:rPr lang="en-US" sz="2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Vietnamese exports to Canada </a:t>
            </a:r>
            <a:r>
              <a:rPr lang="en-US" sz="2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US$ 3.6 billion in Jan - Oct 2020, increased by 13.7%</a:t>
            </a:r>
            <a:endParaRPr lang="vi-VN" sz="2400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eaLnBrk="1" hangingPunct="1"/>
            <a:endParaRPr lang="vi-VN" sz="2400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eaLnBrk="1" hangingPunct="1"/>
            <a:endParaRPr lang="vi-VN" sz="2400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0" y="4786313"/>
            <a:ext cx="50768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133E68"/>
                </a:solidFill>
                <a:latin typeface="Verdana"/>
                <a:ea typeface="Verdana"/>
                <a:cs typeface="Verdana"/>
              </a:rPr>
              <a:t>VIETNAM-CANADA: Bilateral </a:t>
            </a:r>
            <a:r>
              <a:rPr lang="en-GB" dirty="0" smtClean="0">
                <a:solidFill>
                  <a:srgbClr val="133E68"/>
                </a:solidFill>
                <a:latin typeface="Verdana"/>
                <a:ea typeface="Verdana"/>
                <a:cs typeface="Verdana"/>
              </a:rPr>
              <a:t>Merchandise Trade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3977640" cy="4884420"/>
          </a:xfrm>
        </p:spPr>
        <p:txBody>
          <a:bodyPr/>
          <a:lstStyle/>
          <a:p>
            <a:pPr algn="ctr"/>
            <a:r>
              <a:rPr lang="en-CA" dirty="0" smtClean="0">
                <a:solidFill>
                  <a:srgbClr val="C00000"/>
                </a:solidFill>
              </a:rPr>
              <a:t>Vietnam’s export to Canada</a:t>
            </a:r>
          </a:p>
          <a:p>
            <a:pPr algn="ctr"/>
            <a:r>
              <a:rPr lang="en-CA" sz="1400" dirty="0" smtClean="0">
                <a:solidFill>
                  <a:schemeClr val="tx1"/>
                </a:solidFill>
              </a:rPr>
              <a:t>(USD million)</a:t>
            </a:r>
            <a:endParaRPr lang="en-CA" sz="1400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709160" y="1219200"/>
            <a:ext cx="3977640" cy="4884420"/>
          </a:xfrm>
        </p:spPr>
        <p:txBody>
          <a:bodyPr/>
          <a:lstStyle/>
          <a:p>
            <a:r>
              <a:rPr lang="en-CA" dirty="0" smtClean="0">
                <a:solidFill>
                  <a:srgbClr val="C00000"/>
                </a:solidFill>
              </a:rPr>
              <a:t>         Vietnam’s import from Canada</a:t>
            </a:r>
          </a:p>
          <a:p>
            <a:pPr algn="ctr"/>
            <a:r>
              <a:rPr lang="en-CA" sz="1400" dirty="0" smtClean="0">
                <a:solidFill>
                  <a:schemeClr val="tx1"/>
                </a:solidFill>
              </a:rPr>
              <a:t>(USD million)</a:t>
            </a:r>
          </a:p>
          <a:p>
            <a:pPr algn="ctr"/>
            <a:endParaRPr lang="en-CA" dirty="0">
              <a:solidFill>
                <a:srgbClr val="C00000"/>
              </a:solidFill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0" y="1938868"/>
          <a:ext cx="4572000" cy="3767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4572000" y="316653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133E68"/>
                </a:solidFill>
                <a:latin typeface="Verdana"/>
                <a:ea typeface="Verdana"/>
                <a:cs typeface="Verdana"/>
              </a:rPr>
              <a:t>VIETNAM-CANADA</a:t>
            </a:r>
            <a:r>
              <a:rPr lang="en-GB" dirty="0" smtClean="0">
                <a:solidFill>
                  <a:srgbClr val="133E68"/>
                </a:solidFill>
                <a:latin typeface="Verdana"/>
                <a:ea typeface="Verdana"/>
                <a:cs typeface="Verdana"/>
              </a:rPr>
              <a:t>:</a:t>
            </a:r>
            <a:r>
              <a:rPr lang="en-GB" dirty="0" smtClean="0">
                <a:solidFill>
                  <a:srgbClr val="133E68"/>
                </a:solidFill>
                <a:latin typeface="Verdana"/>
                <a:ea typeface="Verdana"/>
                <a:cs typeface="Verdana"/>
              </a:rPr>
              <a:t> CPTPP IMPORT DUTY ELIMINATION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CA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VIETNAM’S BENEFICIARY</a:t>
            </a:r>
          </a:p>
          <a:p>
            <a:pPr algn="ctr"/>
            <a:endParaRPr lang="en-CA" dirty="0" smtClean="0"/>
          </a:p>
          <a:p>
            <a:pPr lvl="1">
              <a:buFont typeface="Wingdings" pitchFamily="2" charset="2"/>
              <a:buChar char="q"/>
            </a:pPr>
            <a:r>
              <a:rPr lang="en-CA" sz="1900" dirty="0" err="1" smtClean="0"/>
              <a:t>Agri</a:t>
            </a:r>
            <a:r>
              <a:rPr lang="en-CA" sz="1900" dirty="0" smtClean="0"/>
              <a:t>-food</a:t>
            </a:r>
          </a:p>
          <a:p>
            <a:pPr lvl="1">
              <a:buFont typeface="Wingdings" pitchFamily="2" charset="2"/>
              <a:buChar char="q"/>
            </a:pPr>
            <a:r>
              <a:rPr lang="en-CA" sz="1900" dirty="0" smtClean="0"/>
              <a:t>Apparel</a:t>
            </a:r>
          </a:p>
          <a:p>
            <a:pPr lvl="1">
              <a:buFont typeface="Wingdings" pitchFamily="2" charset="2"/>
              <a:buChar char="q"/>
            </a:pPr>
            <a:r>
              <a:rPr lang="en-CA" sz="1900" dirty="0" smtClean="0"/>
              <a:t>Footwear</a:t>
            </a:r>
          </a:p>
          <a:p>
            <a:pPr lvl="1">
              <a:buFont typeface="Wingdings" pitchFamily="2" charset="2"/>
              <a:buChar char="q"/>
            </a:pPr>
            <a:r>
              <a:rPr lang="en-CA" sz="1900" dirty="0" smtClean="0"/>
              <a:t>Furniture</a:t>
            </a:r>
          </a:p>
          <a:p>
            <a:pPr lvl="1">
              <a:buFont typeface="Wingdings" pitchFamily="2" charset="2"/>
              <a:buChar char="q"/>
            </a:pPr>
            <a:r>
              <a:rPr lang="en-CA" sz="1900" dirty="0" smtClean="0"/>
              <a:t>Components &amp; </a:t>
            </a:r>
            <a:r>
              <a:rPr lang="en-CA" sz="1900" dirty="0" smtClean="0"/>
              <a:t>Parts</a:t>
            </a:r>
          </a:p>
          <a:p>
            <a:pPr lvl="1">
              <a:buFont typeface="Wingdings" pitchFamily="2" charset="2"/>
              <a:buChar char="q"/>
            </a:pPr>
            <a:r>
              <a:rPr lang="en-CA" sz="1900" dirty="0" smtClean="0"/>
              <a:t>Home Décor</a:t>
            </a:r>
          </a:p>
          <a:p>
            <a:pPr lvl="1">
              <a:buFont typeface="Wingdings" pitchFamily="2" charset="2"/>
              <a:buChar char="q"/>
            </a:pPr>
            <a:r>
              <a:rPr lang="en-CA" sz="1900" dirty="0" smtClean="0"/>
              <a:t>Rubber and Plastics Products</a:t>
            </a:r>
          </a:p>
          <a:p>
            <a:pPr lvl="1"/>
            <a:endParaRPr lang="en-CA" sz="1900" dirty="0" smtClean="0"/>
          </a:p>
          <a:p>
            <a:pPr algn="ctr">
              <a:buFont typeface="Wingdings" pitchFamily="2" charset="2"/>
              <a:buChar char="q"/>
            </a:pPr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algn="ctr"/>
            <a:r>
              <a:rPr lang="en-CA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CANADA’S BENEFICIARY</a:t>
            </a:r>
          </a:p>
          <a:p>
            <a:pPr algn="ctr"/>
            <a:endParaRPr lang="en-CA" dirty="0" smtClean="0"/>
          </a:p>
          <a:p>
            <a:pPr>
              <a:buFont typeface="Wingdings" pitchFamily="2" charset="2"/>
              <a:buChar char="q"/>
            </a:pPr>
            <a:r>
              <a:rPr lang="en-CA" dirty="0" smtClean="0"/>
              <a:t>Beef products</a:t>
            </a:r>
          </a:p>
          <a:p>
            <a:pPr>
              <a:buFont typeface="Wingdings" pitchFamily="2" charset="2"/>
              <a:buChar char="q"/>
            </a:pPr>
            <a:r>
              <a:rPr lang="en-CA" dirty="0" smtClean="0"/>
              <a:t>Pork products</a:t>
            </a:r>
            <a:endParaRPr lang="en-CA" dirty="0" smtClean="0"/>
          </a:p>
          <a:p>
            <a:pPr>
              <a:buFont typeface="Wingdings" pitchFamily="2" charset="2"/>
              <a:buChar char="q"/>
            </a:pPr>
            <a:r>
              <a:rPr lang="en-CA" dirty="0" smtClean="0"/>
              <a:t>Cherries/Blueberries</a:t>
            </a:r>
            <a:endParaRPr lang="en-CA" dirty="0" smtClean="0"/>
          </a:p>
          <a:p>
            <a:pPr>
              <a:buFont typeface="Wingdings" pitchFamily="2" charset="2"/>
              <a:buChar char="q"/>
            </a:pPr>
            <a:r>
              <a:rPr lang="en-CA" dirty="0" smtClean="0"/>
              <a:t>Cosmetics</a:t>
            </a:r>
            <a:endParaRPr lang="en-CA" dirty="0" smtClean="0"/>
          </a:p>
          <a:p>
            <a:pPr>
              <a:buFont typeface="Wingdings" pitchFamily="2" charset="2"/>
              <a:buChar char="q"/>
            </a:pPr>
            <a:r>
              <a:rPr lang="en-CA" dirty="0" smtClean="0"/>
              <a:t>Ice wine and </a:t>
            </a:r>
            <a:r>
              <a:rPr lang="en-CA" dirty="0" smtClean="0"/>
              <a:t>whiskey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550883" y="513144"/>
            <a:ext cx="814027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ts val="1800"/>
              </a:lnSpc>
            </a:pPr>
            <a:r>
              <a:rPr lang="en-US" altLang="en-US" sz="2000" b="1" kern="1200" dirty="0">
                <a:solidFill>
                  <a:srgbClr val="133E68"/>
                </a:solidFill>
                <a:latin typeface="Verdana"/>
                <a:ea typeface="Verdana"/>
                <a:cs typeface="Verdana"/>
              </a:rPr>
              <a:t>Opportunities for Canadian investment in Vietnam</a:t>
            </a: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685404" y="1653779"/>
            <a:ext cx="8458597" cy="62865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eaLnBrk="0" hangingPunct="0">
              <a:lnSpc>
                <a:spcPts val="3225"/>
              </a:lnSpc>
              <a:defRPr/>
            </a:pPr>
            <a:endParaRPr lang="en-GB" sz="1800" b="1" kern="0" dirty="0">
              <a:latin typeface="Bahnschrift Condensed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5842379" y="2282429"/>
            <a:ext cx="2997464" cy="728722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>
              <a:buClrTx/>
              <a:defRPr/>
            </a:pPr>
            <a:r>
              <a:rPr lang="en-CA" sz="2400" b="1" dirty="0">
                <a:solidFill>
                  <a:srgbClr val="27357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Information Communication Technology</a:t>
            </a:r>
          </a:p>
        </p:txBody>
      </p:sp>
      <p:pic>
        <p:nvPicPr>
          <p:cNvPr id="34" name="Picture 6" descr="C:\Users\bermanj2\Downloads\noun_Software_2218929.pn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Photocopy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808168" y="3131090"/>
            <a:ext cx="1086836" cy="94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ectangle 39"/>
          <p:cNvSpPr/>
          <p:nvPr/>
        </p:nvSpPr>
        <p:spPr>
          <a:xfrm>
            <a:off x="550883" y="1795558"/>
            <a:ext cx="18261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400" b="1" dirty="0">
                <a:solidFill>
                  <a:srgbClr val="2735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Clean Tech</a:t>
            </a:r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Picture 5" descr="C:\Users\andryd\Downloads\icons8-sun-50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000" y="2452046"/>
            <a:ext cx="970553" cy="970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122778" y="3455482"/>
            <a:ext cx="101299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en-CA" sz="1350" kern="1200" dirty="0">
                <a:solidFill>
                  <a:srgbClr val="273577"/>
                </a:solidFill>
                <a:latin typeface="Calibri" panose="020F0502020204030204" pitchFamily="34" charset="0"/>
                <a:ea typeface="+mn-ea"/>
                <a:cs typeface="+mn-cs"/>
              </a:rPr>
              <a:t>Renewable energy</a:t>
            </a:r>
            <a:endParaRPr lang="en-CA" sz="1350" b="1" kern="1200" dirty="0">
              <a:solidFill>
                <a:srgbClr val="273577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45" name="Picture 2" descr="C:\Users\andryd\Downloads\icons8-waste-50 (1).png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7469" y="2566225"/>
            <a:ext cx="755690" cy="75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1162026" y="3450686"/>
            <a:ext cx="208886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fr-CA" sz="1350" kern="1200" dirty="0" err="1">
                <a:solidFill>
                  <a:srgbClr val="273577"/>
                </a:solidFill>
                <a:latin typeface="Calibri" panose="020F0502020204030204" pitchFamily="34" charset="0"/>
                <a:ea typeface="+mn-ea"/>
                <a:cs typeface="+mn-cs"/>
              </a:rPr>
              <a:t>Waste</a:t>
            </a:r>
            <a:r>
              <a:rPr lang="fr-CA" sz="1350" kern="1200" dirty="0">
                <a:solidFill>
                  <a:srgbClr val="273577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br>
              <a:rPr lang="fr-CA" sz="1350" kern="1200" dirty="0">
                <a:solidFill>
                  <a:srgbClr val="273577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fr-CA" sz="1350" kern="1200" dirty="0">
                <a:solidFill>
                  <a:srgbClr val="273577"/>
                </a:solidFill>
                <a:latin typeface="Calibri" panose="020F0502020204030204" pitchFamily="34" charset="0"/>
                <a:ea typeface="+mn-ea"/>
                <a:cs typeface="+mn-cs"/>
              </a:rPr>
              <a:t>management solutions</a:t>
            </a:r>
            <a:endParaRPr lang="en-CA" sz="1350" kern="1200" dirty="0">
              <a:solidFill>
                <a:srgbClr val="273577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47" name="Picture 7" descr="C:\Users\andryd\Downloads\icons8-floods-50.png"/>
          <p:cNvPicPr>
            <a:picLocks noChangeAspect="1" noChangeArrowheads="1"/>
          </p:cNvPicPr>
          <p:nvPr/>
        </p:nvPicPr>
        <p:blipFill>
          <a:blip r:embed="rId9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5921" y="4052804"/>
            <a:ext cx="654000" cy="6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530907" y="4739922"/>
            <a:ext cx="166977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fr-CA" sz="1350" kern="1200" dirty="0" err="1">
                <a:solidFill>
                  <a:srgbClr val="273577"/>
                </a:solidFill>
                <a:latin typeface="Calibri" panose="020F0502020204030204" pitchFamily="34" charset="0"/>
                <a:ea typeface="+mn-ea"/>
                <a:cs typeface="+mn-cs"/>
              </a:rPr>
              <a:t>Climate</a:t>
            </a:r>
            <a:r>
              <a:rPr lang="fr-CA" sz="1350" kern="1200" dirty="0">
                <a:solidFill>
                  <a:srgbClr val="273577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fr-CA" sz="1350" kern="1200" dirty="0" err="1">
                <a:solidFill>
                  <a:srgbClr val="273577"/>
                </a:solidFill>
                <a:latin typeface="Calibri" panose="020F0502020204030204" pitchFamily="34" charset="0"/>
                <a:ea typeface="+mn-ea"/>
                <a:cs typeface="+mn-cs"/>
              </a:rPr>
              <a:t>resiliency</a:t>
            </a:r>
            <a:r>
              <a:rPr lang="fr-CA" sz="1350" kern="1200" dirty="0">
                <a:solidFill>
                  <a:srgbClr val="273577"/>
                </a:solidFill>
                <a:latin typeface="Calibri" panose="020F0502020204030204" pitchFamily="34" charset="0"/>
                <a:ea typeface="+mn-ea"/>
                <a:cs typeface="+mn-cs"/>
              </a:rPr>
              <a:t> planning</a:t>
            </a:r>
            <a:endParaRPr lang="en-CA" sz="1350" b="1" kern="1200" dirty="0">
              <a:solidFill>
                <a:srgbClr val="273577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68424" y="4567399"/>
            <a:ext cx="824192" cy="656559"/>
          </a:xfrm>
          <a:prstGeom prst="rect">
            <a:avLst/>
          </a:prstGeom>
        </p:spPr>
      </p:pic>
      <p:pic>
        <p:nvPicPr>
          <p:cNvPr id="23" name="Picture 3" descr="C:\Users\bermanj2\Downloads\noun_metro_962267.png"/>
          <p:cNvPicPr>
            <a:picLocks noChangeAspect="1" noChangeArrowheads="1"/>
          </p:cNvPicPr>
          <p:nvPr/>
        </p:nvPicPr>
        <p:blipFill rotWithShape="1">
          <a:blip r:embed="rId1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artisticPhotocopy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3889"/>
          <a:stretch/>
        </p:blipFill>
        <p:spPr bwMode="auto">
          <a:xfrm>
            <a:off x="3118456" y="3457467"/>
            <a:ext cx="629768" cy="54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C:\Users\bermanj2\Downloads\noun_Highway_1307450.png"/>
          <p:cNvPicPr>
            <a:picLocks noChangeAspect="1" noChangeArrowheads="1"/>
          </p:cNvPicPr>
          <p:nvPr/>
        </p:nvPicPr>
        <p:blipFill rotWithShape="1">
          <a:blip r:embed="rId1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16">
                    <a14:imgEffect>
                      <a14:artisticPhotocopy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722"/>
          <a:stretch/>
        </p:blipFill>
        <p:spPr bwMode="auto">
          <a:xfrm>
            <a:off x="3975438" y="3516670"/>
            <a:ext cx="1111921" cy="44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" descr="C:\Users\bermanj2\Downloads\noun_Skyscraper_866330.png"/>
          <p:cNvPicPr>
            <a:picLocks noChangeAspect="1" noChangeArrowheads="1"/>
          </p:cNvPicPr>
          <p:nvPr/>
        </p:nvPicPr>
        <p:blipFill rotWithShape="1">
          <a:blip r:embed="rId17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18">
                    <a14:imgEffect>
                      <a14:artisticPhotocopy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111"/>
          <a:stretch/>
        </p:blipFill>
        <p:spPr bwMode="auto">
          <a:xfrm>
            <a:off x="5314574" y="3446662"/>
            <a:ext cx="631790" cy="530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bermanj2\Downloads\noun_brick_1904004.png"/>
          <p:cNvPicPr>
            <a:picLocks noChangeAspect="1" noChangeArrowheads="1"/>
          </p:cNvPicPr>
          <p:nvPr/>
        </p:nvPicPr>
        <p:blipFill rotWithShape="1">
          <a:blip r:embed="rId19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20">
                    <a14:imgEffect>
                      <a14:artisticPhotocopy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4894"/>
          <a:stretch/>
        </p:blipFill>
        <p:spPr bwMode="auto">
          <a:xfrm>
            <a:off x="3636192" y="4613152"/>
            <a:ext cx="678493" cy="509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4900441" y="5356960"/>
            <a:ext cx="68640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buClrTx/>
              <a:defRPr/>
            </a:pPr>
            <a:r>
              <a:rPr lang="en-CA" sz="1350" kern="1200" dirty="0">
                <a:solidFill>
                  <a:srgbClr val="273577"/>
                </a:solidFill>
                <a:latin typeface="Calibri" panose="020F0502020204030204" pitchFamily="34" charset="0"/>
                <a:ea typeface="+mn-ea"/>
                <a:cs typeface="+mn-cs"/>
              </a:rPr>
              <a:t>Airport</a:t>
            </a:r>
            <a:endParaRPr lang="en-CA" sz="1350" kern="1200" dirty="0">
              <a:solidFill>
                <a:prstClr val="black"/>
              </a:solidFill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152471" y="4156309"/>
            <a:ext cx="624915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buClrTx/>
              <a:defRPr/>
            </a:pPr>
            <a:r>
              <a:rPr lang="en-CA" sz="1350" kern="1200" dirty="0">
                <a:solidFill>
                  <a:srgbClr val="273577"/>
                </a:solidFill>
                <a:latin typeface="Calibri" panose="020F0502020204030204" pitchFamily="34" charset="0"/>
                <a:ea typeface="+mn-ea"/>
                <a:cs typeface="+mn-cs"/>
              </a:rPr>
              <a:t>Metro</a:t>
            </a:r>
            <a:endParaRPr lang="en-CA" sz="1350" kern="1200" dirty="0">
              <a:solidFill>
                <a:prstClr val="black"/>
              </a:solidFill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162355" y="4154033"/>
            <a:ext cx="70403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050" dirty="0">
                <a:solidFill>
                  <a:srgbClr val="273577"/>
                </a:solidFill>
              </a:rPr>
              <a:t>Highway</a:t>
            </a:r>
            <a:endParaRPr lang="en-CA" sz="1050" dirty="0"/>
          </a:p>
        </p:txBody>
      </p:sp>
      <p:sp>
        <p:nvSpPr>
          <p:cNvPr id="30" name="Rectangle 29"/>
          <p:cNvSpPr/>
          <p:nvPr/>
        </p:nvSpPr>
        <p:spPr>
          <a:xfrm>
            <a:off x="5052603" y="4032544"/>
            <a:ext cx="113416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buClrTx/>
              <a:defRPr/>
            </a:pPr>
            <a:r>
              <a:rPr lang="en-CA" sz="1350" kern="1200" dirty="0">
                <a:solidFill>
                  <a:srgbClr val="273577"/>
                </a:solidFill>
                <a:latin typeface="Calibri" panose="020F0502020204030204" pitchFamily="34" charset="0"/>
                <a:ea typeface="+mn-ea"/>
                <a:cs typeface="+mn-cs"/>
              </a:rPr>
              <a:t>High-end </a:t>
            </a:r>
            <a:br>
              <a:rPr lang="en-CA" sz="1350" kern="1200" dirty="0">
                <a:solidFill>
                  <a:srgbClr val="273577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CA" sz="1350" kern="1200" dirty="0">
                <a:solidFill>
                  <a:srgbClr val="273577"/>
                </a:solidFill>
                <a:latin typeface="Calibri" panose="020F0502020204030204" pitchFamily="34" charset="0"/>
                <a:ea typeface="+mn-ea"/>
                <a:cs typeface="+mn-cs"/>
              </a:rPr>
              <a:t>Real Estate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408607" y="5159800"/>
            <a:ext cx="105548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buClrTx/>
              <a:defRPr/>
            </a:pPr>
            <a:r>
              <a:rPr lang="en-CA" sz="1350" kern="1200" dirty="0">
                <a:solidFill>
                  <a:srgbClr val="273577"/>
                </a:solidFill>
                <a:latin typeface="Calibri" panose="020F0502020204030204" pitchFamily="34" charset="0"/>
                <a:ea typeface="+mn-ea"/>
                <a:cs typeface="+mn-cs"/>
              </a:rPr>
              <a:t>Building Materials </a:t>
            </a:r>
            <a:endParaRPr lang="en-CA" sz="1350" kern="12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3118456" y="2402368"/>
            <a:ext cx="2997464" cy="728722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>
              <a:buClrTx/>
              <a:defRPr/>
            </a:pPr>
            <a:r>
              <a:rPr lang="en-CA" sz="2400" b="1" dirty="0">
                <a:solidFill>
                  <a:srgbClr val="27357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Infrastructure</a:t>
            </a:r>
          </a:p>
        </p:txBody>
      </p:sp>
      <p:sp>
        <p:nvSpPr>
          <p:cNvPr id="35" name="Google Shape;235;p23"/>
          <p:cNvSpPr/>
          <p:nvPr/>
        </p:nvSpPr>
        <p:spPr>
          <a:xfrm>
            <a:off x="0" y="9906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120000" extrusionOk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noFill/>
          <a:ln w="76200" cap="flat" cmpd="sng">
            <a:solidFill>
              <a:srgbClr val="4472C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058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638"/>
            <a:ext cx="8229600" cy="990600"/>
          </a:xfrm>
        </p:spPr>
        <p:txBody>
          <a:bodyPr/>
          <a:lstStyle/>
          <a:p>
            <a:r>
              <a:rPr lang="en-CA" kern="1200" dirty="0">
                <a:solidFill>
                  <a:srgbClr val="133E68"/>
                </a:solidFill>
                <a:latin typeface="Verdana"/>
                <a:ea typeface="Verdana"/>
                <a:cs typeface="Verdana"/>
                <a:sym typeface="Arial"/>
              </a:rPr>
              <a:t>VIETNAMESE ASSOCIATIONS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19586481"/>
              </p:ext>
            </p:extLst>
          </p:nvPr>
        </p:nvGraphicFramePr>
        <p:xfrm>
          <a:off x="391886" y="1444678"/>
          <a:ext cx="8273142" cy="49422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4782"/>
                <a:gridCol w="2644732"/>
                <a:gridCol w="5083628"/>
              </a:tblGrid>
              <a:tr h="412074"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Sectors</a:t>
                      </a:r>
                      <a:endParaRPr lang="en-CA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Website</a:t>
                      </a:r>
                      <a:endParaRPr lang="en-CA" dirty="0"/>
                    </a:p>
                  </a:txBody>
                  <a:tcPr marL="68580" marR="68580"/>
                </a:tc>
              </a:tr>
              <a:tr h="412074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</a:t>
                      </a:r>
                      <a:endParaRPr lang="en-CA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Seafood</a:t>
                      </a:r>
                      <a:endParaRPr lang="en-CA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 smtClean="0">
                          <a:hlinkClick r:id="rId2"/>
                        </a:rPr>
                        <a:t>http://vasep.com.vn/</a:t>
                      </a:r>
                      <a:endParaRPr lang="en-CA" dirty="0" smtClean="0"/>
                    </a:p>
                  </a:txBody>
                  <a:tcPr marL="68580" marR="68580"/>
                </a:tc>
              </a:tr>
              <a:tr h="412074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</a:t>
                      </a:r>
                      <a:endParaRPr lang="en-CA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Handicraft</a:t>
                      </a:r>
                      <a:endParaRPr lang="en-CA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 smtClean="0">
                          <a:hlinkClick r:id="rId3"/>
                        </a:rPr>
                        <a:t>https://vietcraft.org.vn/</a:t>
                      </a:r>
                      <a:endParaRPr lang="en-CA" dirty="0" smtClean="0"/>
                    </a:p>
                  </a:txBody>
                  <a:tcPr marL="68580" marR="68580"/>
                </a:tc>
              </a:tr>
              <a:tr h="409433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3</a:t>
                      </a:r>
                      <a:endParaRPr lang="en-CA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Furniture and </a:t>
                      </a:r>
                      <a:r>
                        <a:rPr lang="en-CA" dirty="0" smtClean="0"/>
                        <a:t>Home Decor</a:t>
                      </a:r>
                      <a:endParaRPr lang="en-CA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 smtClean="0">
                          <a:hlinkClick r:id="rId4"/>
                        </a:rPr>
                        <a:t>http://</a:t>
                      </a:r>
                      <a:r>
                        <a:rPr lang="en-CA" dirty="0" smtClean="0">
                          <a:hlinkClick r:id="rId4"/>
                        </a:rPr>
                        <a:t>www.hawa.vn/en</a:t>
                      </a:r>
                      <a:r>
                        <a:rPr lang="en-CA" dirty="0" smtClean="0"/>
                        <a:t>; </a:t>
                      </a:r>
                      <a:r>
                        <a:rPr lang="en-CA" dirty="0" smtClean="0">
                          <a:hlinkClick r:id="rId5"/>
                        </a:rPr>
                        <a:t>http</a:t>
                      </a:r>
                      <a:r>
                        <a:rPr lang="en-CA" dirty="0" smtClean="0">
                          <a:hlinkClick r:id="rId5"/>
                        </a:rPr>
                        <a:t>://www.bifa.vn</a:t>
                      </a:r>
                      <a:r>
                        <a:rPr lang="en-CA" dirty="0" smtClean="0">
                          <a:hlinkClick r:id="rId5"/>
                        </a:rPr>
                        <a:t>/</a:t>
                      </a:r>
                      <a:r>
                        <a:rPr lang="en-CA" dirty="0" smtClean="0"/>
                        <a:t>; </a:t>
                      </a:r>
                      <a:r>
                        <a:rPr lang="en-CA" dirty="0" smtClean="0">
                          <a:hlinkClick r:id="rId6"/>
                        </a:rPr>
                        <a:t>http</a:t>
                      </a:r>
                      <a:r>
                        <a:rPr lang="en-CA" dirty="0" smtClean="0">
                          <a:hlinkClick r:id="rId6"/>
                        </a:rPr>
                        <a:t>://vietfores.org/</a:t>
                      </a:r>
                      <a:endParaRPr lang="en-CA" dirty="0" smtClean="0"/>
                    </a:p>
                  </a:txBody>
                  <a:tcPr marL="68580" marR="68580"/>
                </a:tc>
              </a:tr>
              <a:tr h="412074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4</a:t>
                      </a:r>
                      <a:endParaRPr lang="en-CA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Textile</a:t>
                      </a:r>
                      <a:endParaRPr lang="en-CA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hlinkClick r:id="rId7"/>
                        </a:rPr>
                        <a:t>http://www.vietnamtextile.org.vn</a:t>
                      </a:r>
                      <a:r>
                        <a:rPr lang="en-CA" dirty="0" smtClean="0">
                          <a:hlinkClick r:id="rId7"/>
                        </a:rPr>
                        <a:t>/</a:t>
                      </a:r>
                      <a:r>
                        <a:rPr lang="en-CA" dirty="0" smtClean="0"/>
                        <a:t>; </a:t>
                      </a:r>
                      <a:r>
                        <a:rPr lang="en-CA" dirty="0" smtClean="0">
                          <a:hlinkClick r:id="rId8"/>
                        </a:rPr>
                        <a:t>https</a:t>
                      </a:r>
                      <a:r>
                        <a:rPr lang="en-CA" dirty="0" smtClean="0">
                          <a:hlinkClick r:id="rId8"/>
                        </a:rPr>
                        <a:t>://www.agtek.org.vn/</a:t>
                      </a:r>
                      <a:endParaRPr lang="en-CA" dirty="0" smtClean="0"/>
                    </a:p>
                  </a:txBody>
                  <a:tcPr marL="68580" marR="68580"/>
                </a:tc>
              </a:tr>
              <a:tr h="412074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5</a:t>
                      </a:r>
                      <a:endParaRPr lang="en-CA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CA" dirty="0" err="1" smtClean="0"/>
                        <a:t>Footware</a:t>
                      </a:r>
                      <a:endParaRPr lang="en-CA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hlinkClick r:id="rId9"/>
                        </a:rPr>
                        <a:t>http://www.lefaso.org.vn</a:t>
                      </a:r>
                      <a:endParaRPr lang="en-CA" dirty="0" smtClean="0"/>
                    </a:p>
                  </a:txBody>
                  <a:tcPr marL="68580" marR="68580"/>
                </a:tc>
              </a:tr>
              <a:tr h="412074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6</a:t>
                      </a:r>
                      <a:endParaRPr lang="en-CA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Steel</a:t>
                      </a:r>
                      <a:endParaRPr lang="en-CA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hlinkClick r:id="rId10"/>
                        </a:rPr>
                        <a:t>http://vsa.com.vn/</a:t>
                      </a:r>
                      <a:endParaRPr lang="en-CA" dirty="0" smtClean="0"/>
                    </a:p>
                  </a:txBody>
                  <a:tcPr marL="68580" marR="68580"/>
                </a:tc>
              </a:tr>
              <a:tr h="412074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7</a:t>
                      </a:r>
                      <a:endParaRPr lang="en-CA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Supporting</a:t>
                      </a:r>
                      <a:r>
                        <a:rPr lang="en-CA" baseline="0" dirty="0" smtClean="0"/>
                        <a:t> industry</a:t>
                      </a:r>
                      <a:endParaRPr lang="en-CA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hlinkClick r:id="rId11"/>
                        </a:rPr>
                        <a:t>https://vasi.org.vn/en/</a:t>
                      </a:r>
                      <a:endParaRPr lang="en-CA" dirty="0" smtClean="0"/>
                    </a:p>
                  </a:txBody>
                  <a:tcPr marL="68580" marR="68580"/>
                </a:tc>
              </a:tr>
              <a:tr h="412074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8</a:t>
                      </a:r>
                      <a:endParaRPr lang="en-CA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CA" dirty="0" err="1" smtClean="0"/>
                        <a:t>Agri</a:t>
                      </a:r>
                      <a:r>
                        <a:rPr lang="en-CA" dirty="0" smtClean="0"/>
                        <a:t>-food</a:t>
                      </a:r>
                      <a:endParaRPr lang="en-CA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hlinkClick r:id="rId12"/>
                        </a:rPr>
                        <a:t>https://www.vietfood.org.vn/en/</a:t>
                      </a:r>
                      <a:endParaRPr lang="en-CA" dirty="0" smtClean="0"/>
                    </a:p>
                  </a:txBody>
                  <a:tcPr marL="68580" marR="68580"/>
                </a:tc>
              </a:tr>
              <a:tr h="412074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9</a:t>
                      </a:r>
                      <a:endParaRPr lang="en-CA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Tea</a:t>
                      </a:r>
                      <a:endParaRPr lang="en-CA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hlinkClick r:id="rId13"/>
                        </a:rPr>
                        <a:t>http://www.tea-vietnam.com/</a:t>
                      </a:r>
                      <a:endParaRPr lang="en-CA" dirty="0" smtClean="0"/>
                    </a:p>
                  </a:txBody>
                  <a:tcPr marL="68580" marR="68580"/>
                </a:tc>
              </a:tr>
              <a:tr h="412074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10</a:t>
                      </a:r>
                      <a:endParaRPr lang="en-CA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Coffee</a:t>
                      </a:r>
                      <a:endParaRPr lang="en-CA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hlinkClick r:id="rId14"/>
                        </a:rPr>
                        <a:t>http://www.vicofa.org.vn/</a:t>
                      </a:r>
                      <a:endParaRPr lang="en-CA" dirty="0" smtClean="0"/>
                    </a:p>
                  </a:txBody>
                  <a:tcPr marL="68580" marR="68580"/>
                </a:tc>
              </a:tr>
              <a:tr h="412074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11</a:t>
                      </a:r>
                      <a:endParaRPr lang="en-CA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Pepper</a:t>
                      </a:r>
                      <a:r>
                        <a:rPr lang="en-CA" baseline="0" dirty="0" smtClean="0"/>
                        <a:t> and spices</a:t>
                      </a:r>
                      <a:endParaRPr lang="en-CA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hlinkClick r:id="rId15"/>
                        </a:rPr>
                        <a:t>http://peppervietnam.com/</a:t>
                      </a:r>
                      <a:endParaRPr lang="en-CA" dirty="0" smtClean="0"/>
                    </a:p>
                  </a:txBody>
                  <a:tcPr marL="68580" marR="68580"/>
                </a:tc>
              </a:tr>
            </a:tbl>
          </a:graphicData>
        </a:graphic>
      </p:graphicFrame>
      <p:sp>
        <p:nvSpPr>
          <p:cNvPr id="5" name="Google Shape;235;p23"/>
          <p:cNvSpPr/>
          <p:nvPr/>
        </p:nvSpPr>
        <p:spPr>
          <a:xfrm>
            <a:off x="0" y="9906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120000" extrusionOk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noFill/>
          <a:ln w="76200" cap="flat" cmpd="sng">
            <a:solidFill>
              <a:srgbClr val="4472C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297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785813" y="2786063"/>
            <a:ext cx="8229600" cy="1143000"/>
          </a:xfrm>
        </p:spPr>
        <p:txBody>
          <a:bodyPr/>
          <a:lstStyle/>
          <a:p>
            <a:pPr eaLnBrk="1" hangingPunct="1"/>
            <a:r>
              <a:rPr lang="vi-VN" dirty="0" smtClean="0">
                <a:ea typeface="ＭＳ Ｐゴシック" pitchFamily="34" charset="-128"/>
              </a:rPr>
              <a:t>THANK YOU VERY </a:t>
            </a:r>
            <a:r>
              <a:rPr lang="vi-VN" dirty="0" smtClean="0">
                <a:ea typeface="ＭＳ Ｐゴシック" pitchFamily="34" charset="-128"/>
              </a:rPr>
              <a:t>MUCH</a:t>
            </a:r>
            <a:r>
              <a:rPr lang="en-CA" dirty="0" smtClean="0">
                <a:ea typeface="ＭＳ Ｐゴシック" pitchFamily="34" charset="-128"/>
              </a:rPr>
              <a:t/>
            </a:r>
            <a:br>
              <a:rPr lang="en-CA" dirty="0" smtClean="0">
                <a:ea typeface="ＭＳ Ｐゴシック" pitchFamily="34" charset="-128"/>
              </a:rPr>
            </a:br>
            <a:r>
              <a:rPr lang="en-CA" dirty="0" smtClean="0">
                <a:ea typeface="ＭＳ Ｐゴシック" pitchFamily="34" charset="-128"/>
              </a:rPr>
              <a:t/>
            </a:r>
            <a:br>
              <a:rPr lang="en-CA" dirty="0" smtClean="0">
                <a:ea typeface="ＭＳ Ｐゴシック" pitchFamily="34" charset="-128"/>
              </a:rPr>
            </a:br>
            <a:r>
              <a:rPr lang="en-CA" sz="1600" dirty="0" smtClean="0">
                <a:ea typeface="ＭＳ Ｐゴシック" pitchFamily="34" charset="-128"/>
              </a:rPr>
              <a:t>Contacts: 	Ms. Do </a:t>
            </a:r>
            <a:r>
              <a:rPr lang="en-CA" sz="1600" dirty="0" err="1" smtClean="0">
                <a:ea typeface="ＭＳ Ｐゴシック" pitchFamily="34" charset="-128"/>
              </a:rPr>
              <a:t>Thi</a:t>
            </a:r>
            <a:r>
              <a:rPr lang="en-CA" sz="1600" dirty="0" smtClean="0">
                <a:ea typeface="ＭＳ Ｐゴシック" pitchFamily="34" charset="-128"/>
              </a:rPr>
              <a:t> Thu </a:t>
            </a:r>
            <a:r>
              <a:rPr lang="en-CA" sz="1600" dirty="0" err="1" smtClean="0">
                <a:ea typeface="ＭＳ Ｐゴシック" pitchFamily="34" charset="-128"/>
              </a:rPr>
              <a:t>Huong</a:t>
            </a:r>
            <a:r>
              <a:rPr lang="en-CA" sz="1600" dirty="0" smtClean="0">
                <a:ea typeface="ＭＳ Ｐゴシック" pitchFamily="34" charset="-128"/>
              </a:rPr>
              <a:t>, Commercial Counselor</a:t>
            </a:r>
            <a:br>
              <a:rPr lang="en-CA" sz="1600" dirty="0" smtClean="0">
                <a:ea typeface="ＭＳ Ｐゴシック" pitchFamily="34" charset="-128"/>
              </a:rPr>
            </a:br>
            <a:r>
              <a:rPr lang="en-CA" sz="1600" dirty="0" smtClean="0">
                <a:ea typeface="ＭＳ Ｐゴシック" pitchFamily="34" charset="-128"/>
              </a:rPr>
              <a:t>	</a:t>
            </a:r>
            <a:r>
              <a:rPr lang="en-CA" sz="1600" dirty="0" smtClean="0">
                <a:ea typeface="ＭＳ Ｐゴシック" pitchFamily="34" charset="-128"/>
              </a:rPr>
              <a:t>Tel: (+1) 613 715 9683; Email: vinatrade@rogers.com</a:t>
            </a:r>
            <a:r>
              <a:rPr lang="en-CA" dirty="0" smtClean="0">
                <a:ea typeface="ＭＳ Ｐゴシック" pitchFamily="34" charset="-128"/>
              </a:rPr>
              <a:t/>
            </a:r>
            <a:br>
              <a:rPr lang="en-CA" dirty="0" smtClean="0">
                <a:ea typeface="ＭＳ Ｐゴシック" pitchFamily="34" charset="-128"/>
              </a:rPr>
            </a:br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3" y="330200"/>
            <a:ext cx="8715375" cy="618067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rgbClr val="133E68"/>
                </a:solidFill>
                <a:latin typeface="Verdana"/>
                <a:ea typeface="Verdana"/>
                <a:cs typeface="Verdana"/>
                <a:sym typeface="Verdana"/>
              </a:rPr>
              <a:t>VIETNAM ECONOMY – Milestones in International Integration</a:t>
            </a:r>
            <a:r>
              <a:rPr lang="en-CA" b="1" dirty="0" smtClean="0">
                <a:ea typeface="+mj-ea"/>
              </a:rPr>
              <a:t/>
            </a:r>
            <a:br>
              <a:rPr lang="en-CA" b="1" dirty="0" smtClean="0">
                <a:ea typeface="+mj-ea"/>
              </a:rPr>
            </a:br>
            <a:endParaRPr lang="en-US" b="1" dirty="0" smtClean="0">
              <a:ea typeface="+mj-ea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0" y="1727201"/>
          <a:ext cx="9001156" cy="43450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571500" y="5572125"/>
            <a:ext cx="822960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4400" b="1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28625" y="5732463"/>
            <a:ext cx="8429625" cy="839787"/>
          </a:xfrm>
        </p:spPr>
        <p:txBody>
          <a:bodyPr/>
          <a:lstStyle/>
          <a:p>
            <a:pPr algn="l" eaLnBrk="1" hangingPunct="1"/>
            <a:r>
              <a:rPr lang="vi-VN" altLang="en-US" sz="2200" b="1" smtClean="0">
                <a:ea typeface="ＭＳ Ｐゴシック" panose="020B0600070205080204" pitchFamily="34" charset="-128"/>
              </a:rPr>
              <a:t>The country </a:t>
            </a:r>
            <a:r>
              <a:rPr lang="en-US" altLang="en-US" sz="2200" b="1" smtClean="0">
                <a:ea typeface="ＭＳ Ｐゴシック" panose="020B0600070205080204" pitchFamily="34" charset="-128"/>
              </a:rPr>
              <a:t>actively engaged in the world economy - member of 15 FTAs which cover 59% global population and 68% global trade. </a:t>
            </a:r>
            <a:r>
              <a:rPr lang="en-US" altLang="en-US" sz="2500" smtClean="0">
                <a:ea typeface="ＭＳ Ｐゴシック" panose="020B0600070205080204" pitchFamily="34" charset="-128"/>
              </a:rPr>
              <a:t/>
            </a:r>
            <a:br>
              <a:rPr lang="en-US" altLang="en-US" sz="2500" smtClean="0">
                <a:ea typeface="ＭＳ Ｐゴシック" panose="020B0600070205080204" pitchFamily="34" charset="-128"/>
              </a:rPr>
            </a:br>
            <a:endParaRPr lang="en-US" altLang="en-US" sz="2500" smtClean="0">
              <a:ea typeface="ＭＳ Ｐゴシック" panose="020B0600070205080204" pitchFamily="34" charset="-128"/>
            </a:endParaRPr>
          </a:p>
        </p:txBody>
      </p:sp>
      <p:pic>
        <p:nvPicPr>
          <p:cNvPr id="5123" name="Content Placeholder 4" descr="1 (3)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095" b="10095"/>
          <a:stretch>
            <a:fillRect/>
          </a:stretch>
        </p:blipFill>
        <p:spPr>
          <a:xfrm>
            <a:off x="755650" y="1138687"/>
            <a:ext cx="7462838" cy="4321834"/>
          </a:xfr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202140" y="146679"/>
            <a:ext cx="871537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rgbClr val="133E68"/>
                </a:solidFill>
                <a:latin typeface="Verdana"/>
                <a:ea typeface="Verdana"/>
                <a:cs typeface="Verdana"/>
              </a:rPr>
              <a:t>VIETNAM - A </a:t>
            </a:r>
            <a:r>
              <a:rPr lang="en-US" sz="2000" b="1" dirty="0">
                <a:solidFill>
                  <a:srgbClr val="133E68"/>
                </a:solidFill>
                <a:latin typeface="Verdana"/>
                <a:ea typeface="Verdana"/>
                <a:cs typeface="Verdana"/>
              </a:rPr>
              <a:t>Hub of </a:t>
            </a:r>
            <a:r>
              <a:rPr lang="en-US" sz="2000" b="1" dirty="0" smtClean="0">
                <a:solidFill>
                  <a:srgbClr val="133E68"/>
                </a:solidFill>
                <a:latin typeface="Verdana"/>
                <a:ea typeface="Verdana"/>
                <a:cs typeface="Verdana"/>
              </a:rPr>
              <a:t>15 Free Trade Agreement </a:t>
            </a:r>
            <a:r>
              <a:rPr lang="en-US" sz="2000" b="1" dirty="0">
                <a:solidFill>
                  <a:srgbClr val="133E68"/>
                </a:solidFill>
                <a:latin typeface="Verdana"/>
                <a:ea typeface="Verdana"/>
                <a:cs typeface="Verdana"/>
              </a:rPr>
              <a:t>Network </a:t>
            </a:r>
            <a:br>
              <a:rPr lang="en-US" sz="2000" b="1" dirty="0">
                <a:solidFill>
                  <a:srgbClr val="133E68"/>
                </a:solidFill>
                <a:latin typeface="Verdana"/>
                <a:ea typeface="Verdana"/>
                <a:cs typeface="Verdana"/>
              </a:rPr>
            </a:br>
            <a:endParaRPr lang="en-US" sz="2000" b="1" dirty="0">
              <a:solidFill>
                <a:srgbClr val="133E68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5" name="Google Shape;103;p12"/>
          <p:cNvSpPr/>
          <p:nvPr/>
        </p:nvSpPr>
        <p:spPr>
          <a:xfrm>
            <a:off x="0" y="9906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120000" extrusionOk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noFill/>
          <a:ln w="76200" cap="flat" cmpd="sng">
            <a:solidFill>
              <a:srgbClr val="4472C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8368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9"/>
          <p:cNvSpPr txBox="1">
            <a:spLocks noGrp="1"/>
          </p:cNvSpPr>
          <p:nvPr>
            <p:ph type="title"/>
          </p:nvPr>
        </p:nvSpPr>
        <p:spPr>
          <a:xfrm>
            <a:off x="304800" y="294640"/>
            <a:ext cx="8839200" cy="391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rgbClr val="133E68"/>
                </a:solidFill>
                <a:latin typeface="Verdana"/>
                <a:ea typeface="Verdana"/>
                <a:cs typeface="Verdana"/>
                <a:sym typeface="Verdana"/>
              </a:rPr>
              <a:t>VIETNAM ECONOMY - GDP  &amp; Economic Sectors</a:t>
            </a:r>
            <a:endParaRPr sz="2400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6" name="Google Shape;76;p9"/>
          <p:cNvSpPr/>
          <p:nvPr/>
        </p:nvSpPr>
        <p:spPr>
          <a:xfrm>
            <a:off x="0" y="9906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120000" extrusionOk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noFill/>
          <a:ln w="76200" cap="flat" cmpd="sng">
            <a:solidFill>
              <a:srgbClr val="4472C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9"/>
          <p:cNvSpPr txBox="1"/>
          <p:nvPr/>
        </p:nvSpPr>
        <p:spPr>
          <a:xfrm>
            <a:off x="304800" y="1475110"/>
            <a:ext cx="6463030" cy="1115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355600" lvl="0" indent="-34290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GDP 2019: </a:t>
            </a:r>
            <a:r>
              <a:rPr lang="en-US" sz="15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7.02%</a:t>
            </a:r>
            <a:r>
              <a:rPr lang="en-US" sz="15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highest rate in two consecutive years</a:t>
            </a:r>
          </a:p>
          <a:p>
            <a:pPr marL="355600" lvl="0" indent="-3429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GDP: </a:t>
            </a:r>
            <a:r>
              <a:rPr lang="en-US" sz="15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266,5 billion </a:t>
            </a:r>
            <a:r>
              <a:rPr lang="en-US" sz="15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USD, GDP per capital: </a:t>
            </a:r>
            <a:r>
              <a:rPr lang="en-US" sz="15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2,780 </a:t>
            </a:r>
            <a:r>
              <a:rPr lang="en-US" sz="15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USD  </a:t>
            </a:r>
          </a:p>
          <a:p>
            <a:pPr marL="355600" lvl="0" indent="-3429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Export 2019: 263.45 billion USD</a:t>
            </a:r>
          </a:p>
          <a:p>
            <a:pPr marL="355600" lvl="0" indent="-3429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Import 2019: 253.51 </a:t>
            </a:r>
            <a:r>
              <a:rPr lang="en-US" sz="15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billion </a:t>
            </a:r>
            <a:r>
              <a:rPr lang="en-US" sz="15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USD</a:t>
            </a:r>
          </a:p>
          <a:p>
            <a:pPr marL="3556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78" name="Google Shape;78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3691" y="2448339"/>
            <a:ext cx="624840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9"/>
          <p:cNvSpPr/>
          <p:nvPr/>
        </p:nvSpPr>
        <p:spPr>
          <a:xfrm>
            <a:off x="-12700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0" name="Google Shape;80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95800" y="2306004"/>
            <a:ext cx="4648200" cy="335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3" y="211667"/>
            <a:ext cx="8715375" cy="46566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700" dirty="0" smtClean="0">
                <a:solidFill>
                  <a:srgbClr val="133E68"/>
                </a:solidFill>
                <a:latin typeface="Verdana"/>
                <a:ea typeface="Verdana"/>
                <a:cs typeface="Verdana"/>
                <a:sym typeface="Verdana"/>
              </a:rPr>
              <a:t>VIETNAM ECONOMY – </a:t>
            </a:r>
            <a:r>
              <a:rPr lang="en-US" sz="2700" dirty="0" err="1" smtClean="0">
                <a:solidFill>
                  <a:srgbClr val="133E68"/>
                </a:solidFill>
                <a:latin typeface="Verdana"/>
                <a:ea typeface="Verdana"/>
                <a:cs typeface="Verdana"/>
                <a:sym typeface="Verdana"/>
              </a:rPr>
              <a:t>Snapshort</a:t>
            </a:r>
            <a:r>
              <a:rPr lang="en-US" sz="2700" dirty="0" smtClean="0">
                <a:solidFill>
                  <a:srgbClr val="133E68"/>
                </a:solidFill>
                <a:latin typeface="Verdana"/>
                <a:ea typeface="Verdana"/>
                <a:cs typeface="Verdana"/>
                <a:sym typeface="Verdana"/>
              </a:rPr>
              <a:t> during </a:t>
            </a:r>
            <a:r>
              <a:rPr lang="en-US" sz="2700" dirty="0" err="1" smtClean="0">
                <a:solidFill>
                  <a:srgbClr val="133E68"/>
                </a:solidFill>
                <a:latin typeface="Verdana"/>
                <a:ea typeface="Verdana"/>
                <a:cs typeface="Verdana"/>
                <a:sym typeface="Verdana"/>
              </a:rPr>
              <a:t>Covid</a:t>
            </a:r>
            <a:r>
              <a:rPr lang="en-US" sz="2700" dirty="0" smtClean="0">
                <a:solidFill>
                  <a:srgbClr val="133E68"/>
                </a:solidFill>
                <a:latin typeface="Verdana"/>
                <a:ea typeface="Verdana"/>
                <a:cs typeface="Verdana"/>
                <a:sym typeface="Verdana"/>
              </a:rPr>
              <a:t> 19</a:t>
            </a:r>
            <a:r>
              <a:rPr lang="en-US" sz="3000" b="1" dirty="0" smtClean="0">
                <a:ea typeface="ＭＳ Ｐゴシック" pitchFamily="34" charset="-128"/>
              </a:rPr>
              <a:t/>
            </a:r>
            <a:br>
              <a:rPr lang="en-US" sz="3000" b="1" dirty="0" smtClean="0">
                <a:ea typeface="ＭＳ Ｐゴシック" pitchFamily="34" charset="-128"/>
              </a:rPr>
            </a:br>
            <a:r>
              <a:rPr lang="en-US" sz="4000" b="1" dirty="0" smtClean="0">
                <a:ea typeface="ＭＳ Ｐゴシック" pitchFamily="34" charset="-128"/>
              </a:rPr>
              <a:t/>
            </a:r>
            <a:br>
              <a:rPr lang="en-US" sz="4000" b="1" dirty="0" smtClean="0">
                <a:ea typeface="ＭＳ Ｐゴシック" pitchFamily="34" charset="-128"/>
              </a:rPr>
            </a:br>
            <a:endParaRPr lang="en-US" sz="4000" b="1" dirty="0" smtClean="0">
              <a:ea typeface="ＭＳ Ｐゴシック" pitchFamily="34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71500" y="5572125"/>
            <a:ext cx="822960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44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1433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08425" y="3644900"/>
            <a:ext cx="5235575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50" y="609600"/>
            <a:ext cx="9063038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Content Placeholder 5"/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4763" y="4065588"/>
            <a:ext cx="3792537" cy="27924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571500" y="5357813"/>
            <a:ext cx="8229600" cy="1143000"/>
          </a:xfrm>
        </p:spPr>
        <p:txBody>
          <a:bodyPr/>
          <a:lstStyle/>
          <a:p>
            <a:pPr algn="just" eaLnBrk="1" hangingPunct="1"/>
            <a:r>
              <a:rPr lang="en-US" sz="2500" b="1" smtClean="0">
                <a:ea typeface="ＭＳ Ｐゴシック" pitchFamily="34" charset="-128"/>
              </a:rPr>
              <a:t>FDI has been great contributor to the country</a:t>
            </a:r>
            <a:r>
              <a:rPr lang="ja-JP" altLang="en-US" sz="2500" b="1" smtClean="0">
                <a:ea typeface="ＭＳ Ｐゴシック" pitchFamily="34" charset="-128"/>
              </a:rPr>
              <a:t>’</a:t>
            </a:r>
            <a:r>
              <a:rPr lang="en-US" altLang="ja-JP" sz="2500" b="1" smtClean="0">
                <a:ea typeface="ＭＳ Ｐゴシック" pitchFamily="34" charset="-128"/>
              </a:rPr>
              <a:t>s economic growth and is consistently one of the driving forces behind Viet Nam</a:t>
            </a:r>
            <a:r>
              <a:rPr lang="ja-JP" altLang="en-US" sz="2500" b="1" smtClean="0">
                <a:ea typeface="ＭＳ Ｐゴシック" pitchFamily="34" charset="-128"/>
              </a:rPr>
              <a:t>’</a:t>
            </a:r>
            <a:r>
              <a:rPr lang="en-US" altLang="ja-JP" sz="2500" b="1" smtClean="0">
                <a:ea typeface="ＭＳ Ｐゴシック" pitchFamily="34" charset="-128"/>
              </a:rPr>
              <a:t>s high growth rate. </a:t>
            </a:r>
            <a:endParaRPr lang="en-US" sz="2500" b="1" smtClean="0">
              <a:ea typeface="ＭＳ Ｐゴシック" pitchFamily="34" charset="-128"/>
            </a:endParaRPr>
          </a:p>
        </p:txBody>
      </p:sp>
      <p:pic>
        <p:nvPicPr>
          <p:cNvPr id="17410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375" y="829734"/>
            <a:ext cx="7643813" cy="4538134"/>
          </a:xfr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354667" y="211667"/>
            <a:ext cx="7575021" cy="465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2400" b="1" dirty="0" smtClean="0">
                <a:solidFill>
                  <a:srgbClr val="133E68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/>
              </a:rPr>
              <a:t>VIETNAM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133E68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  <a:sym typeface="Verdana"/>
              </a:rPr>
              <a:t>FOREIGN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133E68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  <a:sym typeface="Verdana"/>
              </a:rPr>
              <a:t> INVESTMENT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133E68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  <a:sym typeface="Verdana"/>
              </a:rPr>
              <a:t>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  <a:sym typeface="Calibri"/>
              </a:rPr>
              <a:t/>
            </a:r>
            <a:b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  <a:sym typeface="Calibri"/>
              </a:rPr>
            </a:b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  <a:sym typeface="Calibri"/>
              </a:rPr>
              <a:t/>
            </a:r>
            <a:b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  <a:sym typeface="Calibri"/>
              </a:rPr>
            </a:b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7467" y="346678"/>
            <a:ext cx="7810603" cy="550790"/>
          </a:xfrm>
        </p:spPr>
        <p:txBody>
          <a:bodyPr/>
          <a:lstStyle/>
          <a:p>
            <a:r>
              <a:rPr lang="en-US" dirty="0" smtClean="0">
                <a:solidFill>
                  <a:srgbClr val="133E68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/>
              </a:rPr>
              <a:t>VIETNAM FOREIGN INVESTMENT 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Content Placeholder 4" descr="A screenshot of a map&#10;&#10;Description automatically generated">
            <a:extLst>
              <a:ext uri="{FF2B5EF4-FFF2-40B4-BE49-F238E27FC236}">
                <a16:creationId xmlns:a16="http://schemas.microsoft.com/office/drawing/2014/main" xmlns="" id="{AB601918-3154-F746-AD22-88245563BB4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930" y="711200"/>
            <a:ext cx="8917069" cy="6146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screenshot of a cell phone&#10;&#10;Description automatically generated">
            <a:extLst>
              <a:ext uri="{FF2B5EF4-FFF2-40B4-BE49-F238E27FC236}">
                <a16:creationId xmlns="" xmlns:a16="http://schemas.microsoft.com/office/drawing/2014/main" id="{DB4C0B72-95C4-034E-8454-459E67AD38E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15" y="243281"/>
            <a:ext cx="9134485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493439"/>
            <a:ext cx="2971800" cy="5451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15200" y="6781800"/>
            <a:ext cx="1295400" cy="184639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3" cstate="print"/>
          <a:srcRect l="1952" t="15385" r="79942" b="76923"/>
          <a:stretch>
            <a:fillRect/>
          </a:stretch>
        </p:blipFill>
        <p:spPr bwMode="auto">
          <a:xfrm>
            <a:off x="0" y="6477000"/>
            <a:ext cx="168275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6435306"/>
            <a:ext cx="3597215" cy="664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3849" y="422694"/>
            <a:ext cx="4382219" cy="6038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Google Shape;557;p43"/>
          <p:cNvSpPr/>
          <p:nvPr/>
        </p:nvSpPr>
        <p:spPr>
          <a:xfrm>
            <a:off x="0" y="9906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120000" extrusionOk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noFill/>
          <a:ln w="76200" cap="flat" cmpd="sng">
            <a:solidFill>
              <a:srgbClr val="4472C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553;p43"/>
          <p:cNvSpPr txBox="1">
            <a:spLocks noGrp="1"/>
          </p:cNvSpPr>
          <p:nvPr>
            <p:ph type="title"/>
          </p:nvPr>
        </p:nvSpPr>
        <p:spPr>
          <a:xfrm>
            <a:off x="383540" y="382015"/>
            <a:ext cx="8023860" cy="360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lvl="0"/>
            <a:r>
              <a:rPr lang="en-US" sz="2400" dirty="0" smtClean="0">
                <a:solidFill>
                  <a:srgbClr val="133E68"/>
                </a:solidFill>
                <a:latin typeface="Verdana"/>
                <a:ea typeface="Verdana"/>
                <a:cs typeface="Verdana"/>
                <a:sym typeface="Verdana"/>
              </a:rPr>
              <a:t>FOREIGN INVESTMENT - Incentives</a:t>
            </a:r>
            <a:endParaRPr sz="2200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35565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5"/>
          <p:cNvSpPr txBox="1">
            <a:spLocks noGrp="1"/>
          </p:cNvSpPr>
          <p:nvPr>
            <p:ph type="title"/>
          </p:nvPr>
        </p:nvSpPr>
        <p:spPr>
          <a:xfrm>
            <a:off x="945694" y="429087"/>
            <a:ext cx="7433309" cy="391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lvl="0"/>
            <a:r>
              <a:rPr lang="en-US" dirty="0" smtClean="0">
                <a:solidFill>
                  <a:srgbClr val="133E68"/>
                </a:solidFill>
                <a:latin typeface="Verdana"/>
                <a:ea typeface="Verdana"/>
                <a:cs typeface="Verdana"/>
                <a:sym typeface="Verdana"/>
              </a:rPr>
              <a:t>VIETNAM FOREIGN INVESTMENT </a:t>
            </a:r>
            <a:r>
              <a:rPr lang="en-US" dirty="0" smtClean="0">
                <a:solidFill>
                  <a:srgbClr val="133E68"/>
                </a:solidFill>
                <a:latin typeface="Verdana"/>
                <a:ea typeface="Verdana"/>
                <a:cs typeface="Verdana"/>
                <a:sym typeface="Verdana"/>
              </a:rPr>
              <a:t>(Global partners)</a:t>
            </a:r>
            <a:endParaRPr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71" name="Google Shape;371;p35"/>
          <p:cNvSpPr/>
          <p:nvPr/>
        </p:nvSpPr>
        <p:spPr>
          <a:xfrm>
            <a:off x="442912" y="2730500"/>
            <a:ext cx="260350" cy="26035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35"/>
          <p:cNvSpPr/>
          <p:nvPr/>
        </p:nvSpPr>
        <p:spPr>
          <a:xfrm>
            <a:off x="5943600" y="2971799"/>
            <a:ext cx="419100" cy="274638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35"/>
          <p:cNvSpPr/>
          <p:nvPr/>
        </p:nvSpPr>
        <p:spPr>
          <a:xfrm>
            <a:off x="460375" y="2436813"/>
            <a:ext cx="379413" cy="379411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35"/>
          <p:cNvSpPr/>
          <p:nvPr/>
        </p:nvSpPr>
        <p:spPr>
          <a:xfrm>
            <a:off x="530225" y="3124200"/>
            <a:ext cx="431800" cy="32385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35"/>
          <p:cNvSpPr/>
          <p:nvPr/>
        </p:nvSpPr>
        <p:spPr>
          <a:xfrm>
            <a:off x="4038600" y="3514725"/>
            <a:ext cx="509588" cy="28575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35"/>
          <p:cNvSpPr/>
          <p:nvPr/>
        </p:nvSpPr>
        <p:spPr>
          <a:xfrm>
            <a:off x="3306762" y="3019425"/>
            <a:ext cx="300036" cy="301625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35"/>
          <p:cNvSpPr/>
          <p:nvPr/>
        </p:nvSpPr>
        <p:spPr>
          <a:xfrm>
            <a:off x="914400" y="2820987"/>
            <a:ext cx="842963" cy="241300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35"/>
          <p:cNvSpPr/>
          <p:nvPr/>
        </p:nvSpPr>
        <p:spPr>
          <a:xfrm>
            <a:off x="723900" y="3514724"/>
            <a:ext cx="523875" cy="160338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35"/>
          <p:cNvSpPr/>
          <p:nvPr/>
        </p:nvSpPr>
        <p:spPr>
          <a:xfrm>
            <a:off x="1023937" y="3065462"/>
            <a:ext cx="333375" cy="333375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35"/>
          <p:cNvSpPr/>
          <p:nvPr/>
        </p:nvSpPr>
        <p:spPr>
          <a:xfrm>
            <a:off x="2284412" y="2706688"/>
            <a:ext cx="514350" cy="265111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35"/>
          <p:cNvSpPr/>
          <p:nvPr/>
        </p:nvSpPr>
        <p:spPr>
          <a:xfrm>
            <a:off x="6364287" y="2976562"/>
            <a:ext cx="784225" cy="203200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35"/>
          <p:cNvSpPr/>
          <p:nvPr/>
        </p:nvSpPr>
        <p:spPr>
          <a:xfrm>
            <a:off x="1371600" y="3081338"/>
            <a:ext cx="404813" cy="258761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35"/>
          <p:cNvSpPr/>
          <p:nvPr/>
        </p:nvSpPr>
        <p:spPr>
          <a:xfrm>
            <a:off x="5961062" y="3238500"/>
            <a:ext cx="534986" cy="346075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35"/>
          <p:cNvSpPr/>
          <p:nvPr/>
        </p:nvSpPr>
        <p:spPr>
          <a:xfrm>
            <a:off x="6494462" y="3184525"/>
            <a:ext cx="423861" cy="425450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35"/>
          <p:cNvSpPr/>
          <p:nvPr/>
        </p:nvSpPr>
        <p:spPr>
          <a:xfrm>
            <a:off x="895350" y="2436812"/>
            <a:ext cx="346075" cy="193675"/>
          </a:xfrm>
          <a:prstGeom prst="rect">
            <a:avLst/>
          </a:prstGeom>
          <a:blipFill rotWithShape="1">
            <a:blip r:embed="rId1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35"/>
          <p:cNvSpPr/>
          <p:nvPr/>
        </p:nvSpPr>
        <p:spPr>
          <a:xfrm>
            <a:off x="2632075" y="3705224"/>
            <a:ext cx="339725" cy="312738"/>
          </a:xfrm>
          <a:prstGeom prst="rect">
            <a:avLst/>
          </a:prstGeom>
          <a:blipFill rotWithShape="1">
            <a:blip r:embed="rId1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35"/>
          <p:cNvSpPr/>
          <p:nvPr/>
        </p:nvSpPr>
        <p:spPr>
          <a:xfrm>
            <a:off x="914400" y="2613025"/>
            <a:ext cx="825500" cy="187325"/>
          </a:xfrm>
          <a:prstGeom prst="rect">
            <a:avLst/>
          </a:prstGeom>
          <a:blipFill rotWithShape="1">
            <a:blip r:embed="rId1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35"/>
          <p:cNvSpPr/>
          <p:nvPr/>
        </p:nvSpPr>
        <p:spPr>
          <a:xfrm>
            <a:off x="3516312" y="4740274"/>
            <a:ext cx="422275" cy="315913"/>
          </a:xfrm>
          <a:prstGeom prst="rect">
            <a:avLst/>
          </a:prstGeom>
          <a:blipFill rotWithShape="1">
            <a:blip r:embed="rId2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35"/>
          <p:cNvSpPr/>
          <p:nvPr/>
        </p:nvSpPr>
        <p:spPr>
          <a:xfrm>
            <a:off x="4106862" y="5072062"/>
            <a:ext cx="434975" cy="290511"/>
          </a:xfrm>
          <a:prstGeom prst="rect">
            <a:avLst/>
          </a:prstGeom>
          <a:blipFill rotWithShape="1">
            <a:blip r:embed="rId2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35"/>
          <p:cNvSpPr/>
          <p:nvPr/>
        </p:nvSpPr>
        <p:spPr>
          <a:xfrm>
            <a:off x="6251575" y="2630488"/>
            <a:ext cx="322263" cy="325436"/>
          </a:xfrm>
          <a:prstGeom prst="rect">
            <a:avLst/>
          </a:prstGeom>
          <a:blipFill rotWithShape="1">
            <a:blip r:embed="rId2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35"/>
          <p:cNvSpPr/>
          <p:nvPr/>
        </p:nvSpPr>
        <p:spPr>
          <a:xfrm>
            <a:off x="5943600" y="3581400"/>
            <a:ext cx="533400" cy="355600"/>
          </a:xfrm>
          <a:prstGeom prst="rect">
            <a:avLst/>
          </a:prstGeom>
          <a:blipFill rotWithShape="1">
            <a:blip r:embed="rId2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35"/>
          <p:cNvSpPr/>
          <p:nvPr/>
        </p:nvSpPr>
        <p:spPr>
          <a:xfrm>
            <a:off x="6477000" y="3595687"/>
            <a:ext cx="503238" cy="282575"/>
          </a:xfrm>
          <a:prstGeom prst="rect">
            <a:avLst/>
          </a:prstGeom>
          <a:blipFill rotWithShape="1">
            <a:blip r:embed="rId2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35"/>
          <p:cNvSpPr/>
          <p:nvPr/>
        </p:nvSpPr>
        <p:spPr>
          <a:xfrm>
            <a:off x="3287712" y="4710112"/>
            <a:ext cx="319086" cy="319086"/>
          </a:xfrm>
          <a:prstGeom prst="rect">
            <a:avLst/>
          </a:prstGeom>
          <a:blipFill rotWithShape="1">
            <a:blip r:embed="rId2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35"/>
          <p:cNvSpPr/>
          <p:nvPr/>
        </p:nvSpPr>
        <p:spPr>
          <a:xfrm>
            <a:off x="3608387" y="3662362"/>
            <a:ext cx="474661" cy="266700"/>
          </a:xfrm>
          <a:prstGeom prst="rect">
            <a:avLst/>
          </a:prstGeom>
          <a:blipFill rotWithShape="1">
            <a:blip r:embed="rId2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35"/>
          <p:cNvSpPr/>
          <p:nvPr/>
        </p:nvSpPr>
        <p:spPr>
          <a:xfrm>
            <a:off x="6918325" y="3400424"/>
            <a:ext cx="371475" cy="280988"/>
          </a:xfrm>
          <a:prstGeom prst="rect">
            <a:avLst/>
          </a:prstGeom>
          <a:blipFill rotWithShape="1">
            <a:blip r:embed="rId2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35"/>
          <p:cNvSpPr/>
          <p:nvPr/>
        </p:nvSpPr>
        <p:spPr>
          <a:xfrm>
            <a:off x="4479925" y="3489324"/>
            <a:ext cx="295275" cy="296863"/>
          </a:xfrm>
          <a:prstGeom prst="rect">
            <a:avLst/>
          </a:prstGeom>
          <a:blipFill rotWithShape="1">
            <a:blip r:embed="rId2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35"/>
          <p:cNvSpPr/>
          <p:nvPr/>
        </p:nvSpPr>
        <p:spPr>
          <a:xfrm>
            <a:off x="4492625" y="3730625"/>
            <a:ext cx="384175" cy="76200"/>
          </a:xfrm>
          <a:prstGeom prst="rect">
            <a:avLst/>
          </a:prstGeom>
          <a:blipFill rotWithShape="1">
            <a:blip r:embed="rId2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35"/>
          <p:cNvSpPr/>
          <p:nvPr/>
        </p:nvSpPr>
        <p:spPr>
          <a:xfrm>
            <a:off x="498475" y="2928937"/>
            <a:ext cx="263525" cy="263525"/>
          </a:xfrm>
          <a:prstGeom prst="rect">
            <a:avLst/>
          </a:prstGeom>
          <a:blipFill rotWithShape="1">
            <a:blip r:embed="rId3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35"/>
          <p:cNvSpPr/>
          <p:nvPr/>
        </p:nvSpPr>
        <p:spPr>
          <a:xfrm>
            <a:off x="446087" y="3413125"/>
            <a:ext cx="257175" cy="285750"/>
          </a:xfrm>
          <a:prstGeom prst="rect">
            <a:avLst/>
          </a:prstGeom>
          <a:blipFill rotWithShape="1">
            <a:blip r:embed="rId3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35"/>
          <p:cNvSpPr/>
          <p:nvPr/>
        </p:nvSpPr>
        <p:spPr>
          <a:xfrm>
            <a:off x="1236662" y="2406649"/>
            <a:ext cx="311150" cy="214313"/>
          </a:xfrm>
          <a:prstGeom prst="rect">
            <a:avLst/>
          </a:prstGeom>
          <a:blipFill rotWithShape="1">
            <a:blip r:embed="rId3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35"/>
          <p:cNvSpPr/>
          <p:nvPr/>
        </p:nvSpPr>
        <p:spPr>
          <a:xfrm>
            <a:off x="3263900" y="4471987"/>
            <a:ext cx="877888" cy="268286"/>
          </a:xfrm>
          <a:prstGeom prst="rect">
            <a:avLst/>
          </a:prstGeom>
          <a:blipFill rotWithShape="1">
            <a:blip r:embed="rId3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35"/>
          <p:cNvSpPr/>
          <p:nvPr/>
        </p:nvSpPr>
        <p:spPr>
          <a:xfrm>
            <a:off x="3114675" y="4159250"/>
            <a:ext cx="149225" cy="146050"/>
          </a:xfrm>
          <a:prstGeom prst="rect">
            <a:avLst/>
          </a:prstGeom>
          <a:blipFill rotWithShape="1">
            <a:blip r:embed="rId3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35"/>
          <p:cNvSpPr/>
          <p:nvPr/>
        </p:nvSpPr>
        <p:spPr>
          <a:xfrm>
            <a:off x="6015037" y="3833812"/>
            <a:ext cx="354011" cy="352425"/>
          </a:xfrm>
          <a:prstGeom prst="rect">
            <a:avLst/>
          </a:prstGeom>
          <a:blipFill rotWithShape="1">
            <a:blip r:embed="rId3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35"/>
          <p:cNvSpPr/>
          <p:nvPr/>
        </p:nvSpPr>
        <p:spPr>
          <a:xfrm>
            <a:off x="6391275" y="3876675"/>
            <a:ext cx="628650" cy="120650"/>
          </a:xfrm>
          <a:prstGeom prst="rect">
            <a:avLst/>
          </a:prstGeom>
          <a:blipFill rotWithShape="1">
            <a:blip r:embed="rId3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35"/>
          <p:cNvSpPr/>
          <p:nvPr/>
        </p:nvSpPr>
        <p:spPr>
          <a:xfrm>
            <a:off x="7148512" y="2994024"/>
            <a:ext cx="184150" cy="182563"/>
          </a:xfrm>
          <a:prstGeom prst="rect">
            <a:avLst/>
          </a:prstGeom>
          <a:blipFill rotWithShape="1">
            <a:blip r:embed="rId3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35"/>
          <p:cNvSpPr/>
          <p:nvPr/>
        </p:nvSpPr>
        <p:spPr>
          <a:xfrm>
            <a:off x="6373812" y="4002087"/>
            <a:ext cx="712786" cy="125412"/>
          </a:xfrm>
          <a:prstGeom prst="rect">
            <a:avLst/>
          </a:prstGeom>
          <a:blipFill rotWithShape="1">
            <a:blip r:embed="rId3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35"/>
          <p:cNvSpPr/>
          <p:nvPr/>
        </p:nvSpPr>
        <p:spPr>
          <a:xfrm>
            <a:off x="7104062" y="3929062"/>
            <a:ext cx="306386" cy="230186"/>
          </a:xfrm>
          <a:prstGeom prst="rect">
            <a:avLst/>
          </a:prstGeom>
          <a:blipFill rotWithShape="1">
            <a:blip r:embed="rId3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35"/>
          <p:cNvSpPr/>
          <p:nvPr/>
        </p:nvSpPr>
        <p:spPr>
          <a:xfrm>
            <a:off x="762000" y="3028949"/>
            <a:ext cx="334963" cy="233363"/>
          </a:xfrm>
          <a:prstGeom prst="rect">
            <a:avLst/>
          </a:prstGeom>
          <a:blipFill rotWithShape="1">
            <a:blip r:embed="rId4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35"/>
          <p:cNvSpPr/>
          <p:nvPr/>
        </p:nvSpPr>
        <p:spPr>
          <a:xfrm>
            <a:off x="1109662" y="3333750"/>
            <a:ext cx="225425" cy="225425"/>
          </a:xfrm>
          <a:prstGeom prst="rect">
            <a:avLst/>
          </a:prstGeom>
          <a:blipFill rotWithShape="1">
            <a:blip r:embed="rId4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35"/>
          <p:cNvSpPr/>
          <p:nvPr/>
        </p:nvSpPr>
        <p:spPr>
          <a:xfrm>
            <a:off x="1339850" y="3313112"/>
            <a:ext cx="215900" cy="215900"/>
          </a:xfrm>
          <a:prstGeom prst="rect">
            <a:avLst/>
          </a:prstGeom>
          <a:blipFill rotWithShape="1">
            <a:blip r:embed="rId4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35"/>
          <p:cNvSpPr/>
          <p:nvPr/>
        </p:nvSpPr>
        <p:spPr>
          <a:xfrm>
            <a:off x="3346450" y="3467100"/>
            <a:ext cx="319088" cy="238125"/>
          </a:xfrm>
          <a:prstGeom prst="rect">
            <a:avLst/>
          </a:prstGeom>
          <a:blipFill rotWithShape="1">
            <a:blip r:embed="rId4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35"/>
          <p:cNvSpPr/>
          <p:nvPr/>
        </p:nvSpPr>
        <p:spPr>
          <a:xfrm>
            <a:off x="3324225" y="4230687"/>
            <a:ext cx="255588" cy="225425"/>
          </a:xfrm>
          <a:prstGeom prst="rect">
            <a:avLst/>
          </a:prstGeom>
          <a:blipFill rotWithShape="1">
            <a:blip r:embed="rId4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35"/>
          <p:cNvSpPr/>
          <p:nvPr/>
        </p:nvSpPr>
        <p:spPr>
          <a:xfrm>
            <a:off x="3662362" y="5410200"/>
            <a:ext cx="355600" cy="355600"/>
          </a:xfrm>
          <a:prstGeom prst="rect">
            <a:avLst/>
          </a:prstGeom>
          <a:blipFill rotWithShape="1">
            <a:blip r:embed="rId4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35"/>
          <p:cNvSpPr/>
          <p:nvPr/>
        </p:nvSpPr>
        <p:spPr>
          <a:xfrm>
            <a:off x="4562475" y="5441950"/>
            <a:ext cx="454025" cy="339725"/>
          </a:xfrm>
          <a:prstGeom prst="rect">
            <a:avLst/>
          </a:prstGeom>
          <a:blipFill rotWithShape="1">
            <a:blip r:embed="rId4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35"/>
          <p:cNvSpPr/>
          <p:nvPr/>
        </p:nvSpPr>
        <p:spPr>
          <a:xfrm>
            <a:off x="4038600" y="5491162"/>
            <a:ext cx="381000" cy="236536"/>
          </a:xfrm>
          <a:prstGeom prst="rect">
            <a:avLst/>
          </a:prstGeom>
          <a:blipFill rotWithShape="1">
            <a:blip r:embed="rId4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35"/>
          <p:cNvSpPr/>
          <p:nvPr/>
        </p:nvSpPr>
        <p:spPr>
          <a:xfrm>
            <a:off x="1719262" y="2874962"/>
            <a:ext cx="369886" cy="371475"/>
          </a:xfrm>
          <a:prstGeom prst="rect">
            <a:avLst/>
          </a:prstGeom>
          <a:blipFill rotWithShape="1">
            <a:blip r:embed="rId4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35"/>
          <p:cNvSpPr/>
          <p:nvPr/>
        </p:nvSpPr>
        <p:spPr>
          <a:xfrm>
            <a:off x="1819275" y="3389312"/>
            <a:ext cx="296863" cy="250825"/>
          </a:xfrm>
          <a:prstGeom prst="rect">
            <a:avLst/>
          </a:prstGeom>
          <a:blipFill rotWithShape="1">
            <a:blip r:embed="rId4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Google Shape;418;p35"/>
          <p:cNvSpPr/>
          <p:nvPr/>
        </p:nvSpPr>
        <p:spPr>
          <a:xfrm>
            <a:off x="1558925" y="2424112"/>
            <a:ext cx="304800" cy="228600"/>
          </a:xfrm>
          <a:prstGeom prst="rect">
            <a:avLst/>
          </a:prstGeom>
          <a:blipFill rotWithShape="1">
            <a:blip r:embed="rId5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p35"/>
          <p:cNvSpPr/>
          <p:nvPr/>
        </p:nvSpPr>
        <p:spPr>
          <a:xfrm>
            <a:off x="1711325" y="2598738"/>
            <a:ext cx="330200" cy="331786"/>
          </a:xfrm>
          <a:prstGeom prst="rect">
            <a:avLst/>
          </a:prstGeom>
          <a:blipFill rotWithShape="1">
            <a:blip r:embed="rId5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35"/>
          <p:cNvSpPr/>
          <p:nvPr/>
        </p:nvSpPr>
        <p:spPr>
          <a:xfrm>
            <a:off x="0" y="9906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120000" extrusionOk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noFill/>
          <a:ln w="76200" cap="flat" cmpd="sng">
            <a:solidFill>
              <a:srgbClr val="4472C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35"/>
          <p:cNvSpPr/>
          <p:nvPr/>
        </p:nvSpPr>
        <p:spPr>
          <a:xfrm>
            <a:off x="3895725" y="3016249"/>
            <a:ext cx="646113" cy="354013"/>
          </a:xfrm>
          <a:prstGeom prst="rect">
            <a:avLst/>
          </a:prstGeom>
          <a:blipFill rotWithShape="1">
            <a:blip r:embed="rId5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35"/>
          <p:cNvSpPr/>
          <p:nvPr/>
        </p:nvSpPr>
        <p:spPr>
          <a:xfrm>
            <a:off x="4419600" y="3187700"/>
            <a:ext cx="457200" cy="165100"/>
          </a:xfrm>
          <a:prstGeom prst="rect">
            <a:avLst/>
          </a:prstGeom>
          <a:blipFill rotWithShape="1">
            <a:blip r:embed="rId5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35"/>
          <p:cNvSpPr/>
          <p:nvPr/>
        </p:nvSpPr>
        <p:spPr>
          <a:xfrm>
            <a:off x="4395787" y="3047999"/>
            <a:ext cx="538161" cy="115887"/>
          </a:xfrm>
          <a:prstGeom prst="rect">
            <a:avLst/>
          </a:prstGeom>
          <a:blipFill rotWithShape="1">
            <a:blip r:embed="rId5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p35"/>
          <p:cNvSpPr/>
          <p:nvPr/>
        </p:nvSpPr>
        <p:spPr>
          <a:xfrm>
            <a:off x="3565525" y="3011488"/>
            <a:ext cx="552450" cy="309561"/>
          </a:xfrm>
          <a:prstGeom prst="rect">
            <a:avLst/>
          </a:prstGeom>
          <a:blipFill rotWithShape="1">
            <a:blip r:embed="rId5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p35"/>
          <p:cNvSpPr/>
          <p:nvPr/>
        </p:nvSpPr>
        <p:spPr>
          <a:xfrm>
            <a:off x="3348037" y="3295649"/>
            <a:ext cx="582611" cy="192088"/>
          </a:xfrm>
          <a:prstGeom prst="rect">
            <a:avLst/>
          </a:prstGeom>
          <a:blipFill rotWithShape="1">
            <a:blip r:embed="rId5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p35"/>
          <p:cNvSpPr/>
          <p:nvPr/>
        </p:nvSpPr>
        <p:spPr>
          <a:xfrm>
            <a:off x="3675062" y="3411537"/>
            <a:ext cx="419100" cy="234950"/>
          </a:xfrm>
          <a:prstGeom prst="rect">
            <a:avLst/>
          </a:prstGeom>
          <a:blipFill rotWithShape="1">
            <a:blip r:embed="rId5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427;p35"/>
          <p:cNvSpPr/>
          <p:nvPr/>
        </p:nvSpPr>
        <p:spPr>
          <a:xfrm>
            <a:off x="4038600" y="3384550"/>
            <a:ext cx="838200" cy="120650"/>
          </a:xfrm>
          <a:prstGeom prst="rect">
            <a:avLst/>
          </a:prstGeom>
          <a:blipFill rotWithShape="1">
            <a:blip r:embed="rId5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p35"/>
          <p:cNvSpPr/>
          <p:nvPr/>
        </p:nvSpPr>
        <p:spPr>
          <a:xfrm>
            <a:off x="3297237" y="3662362"/>
            <a:ext cx="342900" cy="171450"/>
          </a:xfrm>
          <a:prstGeom prst="rect">
            <a:avLst/>
          </a:prstGeom>
          <a:blipFill rotWithShape="1">
            <a:blip r:embed="rId5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p35"/>
          <p:cNvSpPr/>
          <p:nvPr/>
        </p:nvSpPr>
        <p:spPr>
          <a:xfrm>
            <a:off x="6918325" y="3178174"/>
            <a:ext cx="414338" cy="268288"/>
          </a:xfrm>
          <a:prstGeom prst="rect">
            <a:avLst/>
          </a:prstGeom>
          <a:blipFill rotWithShape="1">
            <a:blip r:embed="rId6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p35"/>
          <p:cNvSpPr/>
          <p:nvPr/>
        </p:nvSpPr>
        <p:spPr>
          <a:xfrm>
            <a:off x="7010400" y="3651250"/>
            <a:ext cx="280988" cy="333375"/>
          </a:xfrm>
          <a:prstGeom prst="rect">
            <a:avLst/>
          </a:prstGeom>
          <a:blipFill rotWithShape="1">
            <a:blip r:embed="rId6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35"/>
          <p:cNvSpPr/>
          <p:nvPr/>
        </p:nvSpPr>
        <p:spPr>
          <a:xfrm>
            <a:off x="3919537" y="4841875"/>
            <a:ext cx="222250" cy="222250"/>
          </a:xfrm>
          <a:prstGeom prst="rect">
            <a:avLst/>
          </a:prstGeom>
          <a:blipFill rotWithShape="1">
            <a:blip r:embed="rId6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35"/>
          <p:cNvSpPr/>
          <p:nvPr/>
        </p:nvSpPr>
        <p:spPr>
          <a:xfrm>
            <a:off x="3860800" y="4748212"/>
            <a:ext cx="280988" cy="163511"/>
          </a:xfrm>
          <a:prstGeom prst="rect">
            <a:avLst/>
          </a:prstGeom>
          <a:blipFill rotWithShape="1">
            <a:blip r:embed="rId6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35"/>
          <p:cNvSpPr/>
          <p:nvPr/>
        </p:nvSpPr>
        <p:spPr>
          <a:xfrm>
            <a:off x="3092450" y="4268787"/>
            <a:ext cx="214313" cy="212725"/>
          </a:xfrm>
          <a:prstGeom prst="rect">
            <a:avLst/>
          </a:prstGeom>
          <a:blipFill rotWithShape="1">
            <a:blip r:embed="rId6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35"/>
          <p:cNvSpPr/>
          <p:nvPr/>
        </p:nvSpPr>
        <p:spPr>
          <a:xfrm>
            <a:off x="685800" y="2709862"/>
            <a:ext cx="228600" cy="304800"/>
          </a:xfrm>
          <a:prstGeom prst="rect">
            <a:avLst/>
          </a:prstGeom>
          <a:blipFill rotWithShape="1">
            <a:blip r:embed="rId6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p35"/>
          <p:cNvSpPr/>
          <p:nvPr/>
        </p:nvSpPr>
        <p:spPr>
          <a:xfrm>
            <a:off x="846137" y="3309937"/>
            <a:ext cx="263525" cy="204786"/>
          </a:xfrm>
          <a:prstGeom prst="rect">
            <a:avLst/>
          </a:prstGeom>
          <a:blipFill rotWithShape="1">
            <a:blip r:embed="rId6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35"/>
          <p:cNvSpPr/>
          <p:nvPr/>
        </p:nvSpPr>
        <p:spPr>
          <a:xfrm>
            <a:off x="1247775" y="3497262"/>
            <a:ext cx="423863" cy="196850"/>
          </a:xfrm>
          <a:prstGeom prst="rect">
            <a:avLst/>
          </a:prstGeom>
          <a:blipFill rotWithShape="1">
            <a:blip r:embed="rId6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35"/>
          <p:cNvSpPr/>
          <p:nvPr/>
        </p:nvSpPr>
        <p:spPr>
          <a:xfrm>
            <a:off x="1536700" y="3352799"/>
            <a:ext cx="228600" cy="153988"/>
          </a:xfrm>
          <a:prstGeom prst="rect">
            <a:avLst/>
          </a:prstGeom>
          <a:blipFill rotWithShape="1">
            <a:blip r:embed="rId6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35"/>
          <p:cNvSpPr/>
          <p:nvPr/>
        </p:nvSpPr>
        <p:spPr>
          <a:xfrm>
            <a:off x="1719262" y="3251200"/>
            <a:ext cx="385761" cy="152400"/>
          </a:xfrm>
          <a:prstGeom prst="rect">
            <a:avLst/>
          </a:prstGeom>
          <a:blipFill rotWithShape="1">
            <a:blip r:embed="rId6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p35"/>
          <p:cNvSpPr/>
          <p:nvPr/>
        </p:nvSpPr>
        <p:spPr>
          <a:xfrm>
            <a:off x="1676400" y="3529012"/>
            <a:ext cx="157163" cy="157161"/>
          </a:xfrm>
          <a:prstGeom prst="rect">
            <a:avLst/>
          </a:prstGeom>
          <a:blipFill rotWithShape="1">
            <a:blip r:embed="rId7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35"/>
          <p:cNvSpPr/>
          <p:nvPr/>
        </p:nvSpPr>
        <p:spPr>
          <a:xfrm>
            <a:off x="1876425" y="2443162"/>
            <a:ext cx="138113" cy="174625"/>
          </a:xfrm>
          <a:prstGeom prst="rect">
            <a:avLst/>
          </a:prstGeom>
          <a:blipFill rotWithShape="1">
            <a:blip r:embed="rId7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35"/>
          <p:cNvSpPr/>
          <p:nvPr/>
        </p:nvSpPr>
        <p:spPr>
          <a:xfrm>
            <a:off x="161925" y="2270125"/>
            <a:ext cx="7177405" cy="3429000"/>
          </a:xfrm>
          <a:custGeom>
            <a:avLst/>
            <a:gdLst/>
            <a:ahLst/>
            <a:cxnLst/>
            <a:rect l="l" t="t" r="r" b="b"/>
            <a:pathLst>
              <a:path w="7177405" h="3429000" extrusionOk="0">
                <a:moveTo>
                  <a:pt x="0" y="1714500"/>
                </a:moveTo>
                <a:lnTo>
                  <a:pt x="2216" y="1653664"/>
                </a:lnTo>
                <a:lnTo>
                  <a:pt x="8818" y="1593362"/>
                </a:lnTo>
                <a:lnTo>
                  <a:pt x="19731" y="1533627"/>
                </a:lnTo>
                <a:lnTo>
                  <a:pt x="34882" y="1474495"/>
                </a:lnTo>
                <a:lnTo>
                  <a:pt x="54197" y="1416001"/>
                </a:lnTo>
                <a:lnTo>
                  <a:pt x="77603" y="1358179"/>
                </a:lnTo>
                <a:lnTo>
                  <a:pt x="105026" y="1301066"/>
                </a:lnTo>
                <a:lnTo>
                  <a:pt x="136393" y="1244697"/>
                </a:lnTo>
                <a:lnTo>
                  <a:pt x="171631" y="1189105"/>
                </a:lnTo>
                <a:lnTo>
                  <a:pt x="210665" y="1134327"/>
                </a:lnTo>
                <a:lnTo>
                  <a:pt x="253423" y="1080398"/>
                </a:lnTo>
                <a:lnTo>
                  <a:pt x="299831" y="1027352"/>
                </a:lnTo>
                <a:lnTo>
                  <a:pt x="349815" y="975226"/>
                </a:lnTo>
                <a:lnTo>
                  <a:pt x="403303" y="924053"/>
                </a:lnTo>
                <a:lnTo>
                  <a:pt x="460219" y="873869"/>
                </a:lnTo>
                <a:lnTo>
                  <a:pt x="489941" y="849159"/>
                </a:lnTo>
                <a:lnTo>
                  <a:pt x="520492" y="824709"/>
                </a:lnTo>
                <a:lnTo>
                  <a:pt x="551864" y="800524"/>
                </a:lnTo>
                <a:lnTo>
                  <a:pt x="584048" y="776608"/>
                </a:lnTo>
                <a:lnTo>
                  <a:pt x="617033" y="752966"/>
                </a:lnTo>
                <a:lnTo>
                  <a:pt x="650812" y="729602"/>
                </a:lnTo>
                <a:lnTo>
                  <a:pt x="685375" y="706520"/>
                </a:lnTo>
                <a:lnTo>
                  <a:pt x="720712" y="683725"/>
                </a:lnTo>
                <a:lnTo>
                  <a:pt x="756815" y="661221"/>
                </a:lnTo>
                <a:lnTo>
                  <a:pt x="793674" y="639013"/>
                </a:lnTo>
                <a:lnTo>
                  <a:pt x="831280" y="617104"/>
                </a:lnTo>
                <a:lnTo>
                  <a:pt x="869625" y="595500"/>
                </a:lnTo>
                <a:lnTo>
                  <a:pt x="908698" y="574205"/>
                </a:lnTo>
                <a:lnTo>
                  <a:pt x="948490" y="553222"/>
                </a:lnTo>
                <a:lnTo>
                  <a:pt x="988993" y="532557"/>
                </a:lnTo>
                <a:lnTo>
                  <a:pt x="1030198" y="512214"/>
                </a:lnTo>
                <a:lnTo>
                  <a:pt x="1072094" y="492198"/>
                </a:lnTo>
                <a:lnTo>
                  <a:pt x="1114673" y="472511"/>
                </a:lnTo>
                <a:lnTo>
                  <a:pt x="1157926" y="453160"/>
                </a:lnTo>
                <a:lnTo>
                  <a:pt x="1201843" y="434148"/>
                </a:lnTo>
                <a:lnTo>
                  <a:pt x="1246416" y="415481"/>
                </a:lnTo>
                <a:lnTo>
                  <a:pt x="1291634" y="397161"/>
                </a:lnTo>
                <a:lnTo>
                  <a:pt x="1337490" y="379194"/>
                </a:lnTo>
                <a:lnTo>
                  <a:pt x="1383973" y="361583"/>
                </a:lnTo>
                <a:lnTo>
                  <a:pt x="1431075" y="344335"/>
                </a:lnTo>
                <a:lnTo>
                  <a:pt x="1478787" y="327451"/>
                </a:lnTo>
                <a:lnTo>
                  <a:pt x="1527098" y="310938"/>
                </a:lnTo>
                <a:lnTo>
                  <a:pt x="1576001" y="294800"/>
                </a:lnTo>
                <a:lnTo>
                  <a:pt x="1625485" y="279040"/>
                </a:lnTo>
                <a:lnTo>
                  <a:pt x="1675542" y="263664"/>
                </a:lnTo>
                <a:lnTo>
                  <a:pt x="1726162" y="248676"/>
                </a:lnTo>
                <a:lnTo>
                  <a:pt x="1777337" y="234079"/>
                </a:lnTo>
                <a:lnTo>
                  <a:pt x="1829056" y="219879"/>
                </a:lnTo>
                <a:lnTo>
                  <a:pt x="1881312" y="206080"/>
                </a:lnTo>
                <a:lnTo>
                  <a:pt x="1934094" y="192686"/>
                </a:lnTo>
                <a:lnTo>
                  <a:pt x="1987394" y="179701"/>
                </a:lnTo>
                <a:lnTo>
                  <a:pt x="2041202" y="167131"/>
                </a:lnTo>
                <a:lnTo>
                  <a:pt x="2095509" y="154979"/>
                </a:lnTo>
                <a:lnTo>
                  <a:pt x="2150306" y="143250"/>
                </a:lnTo>
                <a:lnTo>
                  <a:pt x="2205584" y="131948"/>
                </a:lnTo>
                <a:lnTo>
                  <a:pt x="2261334" y="121078"/>
                </a:lnTo>
                <a:lnTo>
                  <a:pt x="2317546" y="110643"/>
                </a:lnTo>
                <a:lnTo>
                  <a:pt x="2374211" y="100649"/>
                </a:lnTo>
                <a:lnTo>
                  <a:pt x="2431320" y="91100"/>
                </a:lnTo>
                <a:lnTo>
                  <a:pt x="2488864" y="82000"/>
                </a:lnTo>
                <a:lnTo>
                  <a:pt x="2546834" y="73353"/>
                </a:lnTo>
                <a:lnTo>
                  <a:pt x="2605220" y="65164"/>
                </a:lnTo>
                <a:lnTo>
                  <a:pt x="2664013" y="57438"/>
                </a:lnTo>
                <a:lnTo>
                  <a:pt x="2723205" y="50178"/>
                </a:lnTo>
                <a:lnTo>
                  <a:pt x="2782786" y="43389"/>
                </a:lnTo>
                <a:lnTo>
                  <a:pt x="2842746" y="37076"/>
                </a:lnTo>
                <a:lnTo>
                  <a:pt x="2903076" y="31243"/>
                </a:lnTo>
                <a:lnTo>
                  <a:pt x="2963769" y="25893"/>
                </a:lnTo>
                <a:lnTo>
                  <a:pt x="3024813" y="21033"/>
                </a:lnTo>
                <a:lnTo>
                  <a:pt x="3086200" y="16665"/>
                </a:lnTo>
                <a:lnTo>
                  <a:pt x="3147921" y="12795"/>
                </a:lnTo>
                <a:lnTo>
                  <a:pt x="3209967" y="9427"/>
                </a:lnTo>
                <a:lnTo>
                  <a:pt x="3272328" y="6564"/>
                </a:lnTo>
                <a:lnTo>
                  <a:pt x="3334995" y="4213"/>
                </a:lnTo>
                <a:lnTo>
                  <a:pt x="3397960" y="2376"/>
                </a:lnTo>
                <a:lnTo>
                  <a:pt x="3461212" y="1059"/>
                </a:lnTo>
                <a:lnTo>
                  <a:pt x="3524743" y="265"/>
                </a:lnTo>
                <a:lnTo>
                  <a:pt x="3588544" y="0"/>
                </a:lnTo>
                <a:lnTo>
                  <a:pt x="3652344" y="265"/>
                </a:lnTo>
                <a:lnTo>
                  <a:pt x="3715875" y="1059"/>
                </a:lnTo>
                <a:lnTo>
                  <a:pt x="3779127" y="2376"/>
                </a:lnTo>
                <a:lnTo>
                  <a:pt x="3842092" y="4213"/>
                </a:lnTo>
                <a:lnTo>
                  <a:pt x="3904759" y="6564"/>
                </a:lnTo>
                <a:lnTo>
                  <a:pt x="3967120" y="9427"/>
                </a:lnTo>
                <a:lnTo>
                  <a:pt x="4029166" y="12795"/>
                </a:lnTo>
                <a:lnTo>
                  <a:pt x="4090887" y="16665"/>
                </a:lnTo>
                <a:lnTo>
                  <a:pt x="4152274" y="21033"/>
                </a:lnTo>
                <a:lnTo>
                  <a:pt x="4213319" y="25893"/>
                </a:lnTo>
                <a:lnTo>
                  <a:pt x="4274011" y="31243"/>
                </a:lnTo>
                <a:lnTo>
                  <a:pt x="4334341" y="37076"/>
                </a:lnTo>
                <a:lnTo>
                  <a:pt x="4394302" y="43389"/>
                </a:lnTo>
                <a:lnTo>
                  <a:pt x="4453882" y="50178"/>
                </a:lnTo>
                <a:lnTo>
                  <a:pt x="4513074" y="57438"/>
                </a:lnTo>
                <a:lnTo>
                  <a:pt x="4571867" y="65164"/>
                </a:lnTo>
                <a:lnTo>
                  <a:pt x="4630253" y="73353"/>
                </a:lnTo>
                <a:lnTo>
                  <a:pt x="4688223" y="82000"/>
                </a:lnTo>
                <a:lnTo>
                  <a:pt x="4745767" y="91100"/>
                </a:lnTo>
                <a:lnTo>
                  <a:pt x="4802876" y="100649"/>
                </a:lnTo>
                <a:lnTo>
                  <a:pt x="4859541" y="110643"/>
                </a:lnTo>
                <a:lnTo>
                  <a:pt x="4915753" y="121078"/>
                </a:lnTo>
                <a:lnTo>
                  <a:pt x="4971503" y="131948"/>
                </a:lnTo>
                <a:lnTo>
                  <a:pt x="5026781" y="143250"/>
                </a:lnTo>
                <a:lnTo>
                  <a:pt x="5081578" y="154979"/>
                </a:lnTo>
                <a:lnTo>
                  <a:pt x="5135885" y="167131"/>
                </a:lnTo>
                <a:lnTo>
                  <a:pt x="5189693" y="179701"/>
                </a:lnTo>
                <a:lnTo>
                  <a:pt x="5242993" y="192686"/>
                </a:lnTo>
                <a:lnTo>
                  <a:pt x="5295775" y="206080"/>
                </a:lnTo>
                <a:lnTo>
                  <a:pt x="5348031" y="219879"/>
                </a:lnTo>
                <a:lnTo>
                  <a:pt x="5399750" y="234079"/>
                </a:lnTo>
                <a:lnTo>
                  <a:pt x="5450925" y="248676"/>
                </a:lnTo>
                <a:lnTo>
                  <a:pt x="5501545" y="263664"/>
                </a:lnTo>
                <a:lnTo>
                  <a:pt x="5551602" y="279040"/>
                </a:lnTo>
                <a:lnTo>
                  <a:pt x="5601087" y="294800"/>
                </a:lnTo>
                <a:lnTo>
                  <a:pt x="5649989" y="310938"/>
                </a:lnTo>
                <a:lnTo>
                  <a:pt x="5698300" y="327451"/>
                </a:lnTo>
                <a:lnTo>
                  <a:pt x="5746012" y="344335"/>
                </a:lnTo>
                <a:lnTo>
                  <a:pt x="5793114" y="361583"/>
                </a:lnTo>
                <a:lnTo>
                  <a:pt x="5839597" y="379194"/>
                </a:lnTo>
                <a:lnTo>
                  <a:pt x="5885453" y="397161"/>
                </a:lnTo>
                <a:lnTo>
                  <a:pt x="5930671" y="415481"/>
                </a:lnTo>
                <a:lnTo>
                  <a:pt x="5975244" y="434148"/>
                </a:lnTo>
                <a:lnTo>
                  <a:pt x="6019161" y="453160"/>
                </a:lnTo>
                <a:lnTo>
                  <a:pt x="6062414" y="472511"/>
                </a:lnTo>
                <a:lnTo>
                  <a:pt x="6104993" y="492198"/>
                </a:lnTo>
                <a:lnTo>
                  <a:pt x="6146890" y="512214"/>
                </a:lnTo>
                <a:lnTo>
                  <a:pt x="6188094" y="532557"/>
                </a:lnTo>
                <a:lnTo>
                  <a:pt x="6228597" y="553222"/>
                </a:lnTo>
                <a:lnTo>
                  <a:pt x="6268390" y="574205"/>
                </a:lnTo>
                <a:lnTo>
                  <a:pt x="6307463" y="595500"/>
                </a:lnTo>
                <a:lnTo>
                  <a:pt x="6345807" y="617104"/>
                </a:lnTo>
                <a:lnTo>
                  <a:pt x="6383413" y="639013"/>
                </a:lnTo>
                <a:lnTo>
                  <a:pt x="6420272" y="661221"/>
                </a:lnTo>
                <a:lnTo>
                  <a:pt x="6456375" y="683725"/>
                </a:lnTo>
                <a:lnTo>
                  <a:pt x="6491713" y="706520"/>
                </a:lnTo>
                <a:lnTo>
                  <a:pt x="6526275" y="729602"/>
                </a:lnTo>
                <a:lnTo>
                  <a:pt x="6560054" y="752966"/>
                </a:lnTo>
                <a:lnTo>
                  <a:pt x="6593039" y="776608"/>
                </a:lnTo>
                <a:lnTo>
                  <a:pt x="6625223" y="800524"/>
                </a:lnTo>
                <a:lnTo>
                  <a:pt x="6656595" y="824709"/>
                </a:lnTo>
                <a:lnTo>
                  <a:pt x="6687146" y="849159"/>
                </a:lnTo>
                <a:lnTo>
                  <a:pt x="6716868" y="873869"/>
                </a:lnTo>
                <a:lnTo>
                  <a:pt x="6745750" y="898835"/>
                </a:lnTo>
                <a:lnTo>
                  <a:pt x="6800961" y="949518"/>
                </a:lnTo>
                <a:lnTo>
                  <a:pt x="6852706" y="1001172"/>
                </a:lnTo>
                <a:lnTo>
                  <a:pt x="6900912" y="1053763"/>
                </a:lnTo>
                <a:lnTo>
                  <a:pt x="6945504" y="1107254"/>
                </a:lnTo>
                <a:lnTo>
                  <a:pt x="6986409" y="1161612"/>
                </a:lnTo>
                <a:lnTo>
                  <a:pt x="7023554" y="1216801"/>
                </a:lnTo>
                <a:lnTo>
                  <a:pt x="7056866" y="1272786"/>
                </a:lnTo>
                <a:lnTo>
                  <a:pt x="7086270" y="1329532"/>
                </a:lnTo>
                <a:lnTo>
                  <a:pt x="7111694" y="1387004"/>
                </a:lnTo>
                <a:lnTo>
                  <a:pt x="7133064" y="1445166"/>
                </a:lnTo>
                <a:lnTo>
                  <a:pt x="7150306" y="1503983"/>
                </a:lnTo>
                <a:lnTo>
                  <a:pt x="7163347" y="1563421"/>
                </a:lnTo>
                <a:lnTo>
                  <a:pt x="7172113" y="1623444"/>
                </a:lnTo>
                <a:lnTo>
                  <a:pt x="7176532" y="1684018"/>
                </a:lnTo>
                <a:lnTo>
                  <a:pt x="7177088" y="1714500"/>
                </a:lnTo>
                <a:lnTo>
                  <a:pt x="7176532" y="1744982"/>
                </a:lnTo>
                <a:lnTo>
                  <a:pt x="7172113" y="1805555"/>
                </a:lnTo>
                <a:lnTo>
                  <a:pt x="7163347" y="1865578"/>
                </a:lnTo>
                <a:lnTo>
                  <a:pt x="7150306" y="1925016"/>
                </a:lnTo>
                <a:lnTo>
                  <a:pt x="7133064" y="1983833"/>
                </a:lnTo>
                <a:lnTo>
                  <a:pt x="7111694" y="2041995"/>
                </a:lnTo>
                <a:lnTo>
                  <a:pt x="7086270" y="2099467"/>
                </a:lnTo>
                <a:lnTo>
                  <a:pt x="7056866" y="2156213"/>
                </a:lnTo>
                <a:lnTo>
                  <a:pt x="7023554" y="2212197"/>
                </a:lnTo>
                <a:lnTo>
                  <a:pt x="6986409" y="2267387"/>
                </a:lnTo>
                <a:lnTo>
                  <a:pt x="6945504" y="2321745"/>
                </a:lnTo>
                <a:lnTo>
                  <a:pt x="6900912" y="2375236"/>
                </a:lnTo>
                <a:lnTo>
                  <a:pt x="6852706" y="2427827"/>
                </a:lnTo>
                <a:lnTo>
                  <a:pt x="6800961" y="2479481"/>
                </a:lnTo>
                <a:lnTo>
                  <a:pt x="6745750" y="2530164"/>
                </a:lnTo>
                <a:lnTo>
                  <a:pt x="6716868" y="2555130"/>
                </a:lnTo>
                <a:lnTo>
                  <a:pt x="6687146" y="2579840"/>
                </a:lnTo>
                <a:lnTo>
                  <a:pt x="6656595" y="2604290"/>
                </a:lnTo>
                <a:lnTo>
                  <a:pt x="6625223" y="2628475"/>
                </a:lnTo>
                <a:lnTo>
                  <a:pt x="6593039" y="2652391"/>
                </a:lnTo>
                <a:lnTo>
                  <a:pt x="6560054" y="2676033"/>
                </a:lnTo>
                <a:lnTo>
                  <a:pt x="6526275" y="2699397"/>
                </a:lnTo>
                <a:lnTo>
                  <a:pt x="6491713" y="2722479"/>
                </a:lnTo>
                <a:lnTo>
                  <a:pt x="6456375" y="2745274"/>
                </a:lnTo>
                <a:lnTo>
                  <a:pt x="6420272" y="2767778"/>
                </a:lnTo>
                <a:lnTo>
                  <a:pt x="6383413" y="2789986"/>
                </a:lnTo>
                <a:lnTo>
                  <a:pt x="6345807" y="2811895"/>
                </a:lnTo>
                <a:lnTo>
                  <a:pt x="6307463" y="2833499"/>
                </a:lnTo>
                <a:lnTo>
                  <a:pt x="6268390" y="2854794"/>
                </a:lnTo>
                <a:lnTo>
                  <a:pt x="6228597" y="2875777"/>
                </a:lnTo>
                <a:lnTo>
                  <a:pt x="6188094" y="2896442"/>
                </a:lnTo>
                <a:lnTo>
                  <a:pt x="6146890" y="2916785"/>
                </a:lnTo>
                <a:lnTo>
                  <a:pt x="6104993" y="2936801"/>
                </a:lnTo>
                <a:lnTo>
                  <a:pt x="6062414" y="2956488"/>
                </a:lnTo>
                <a:lnTo>
                  <a:pt x="6019161" y="2975839"/>
                </a:lnTo>
                <a:lnTo>
                  <a:pt x="5975244" y="2994850"/>
                </a:lnTo>
                <a:lnTo>
                  <a:pt x="5930671" y="3013518"/>
                </a:lnTo>
                <a:lnTo>
                  <a:pt x="5885453" y="3031838"/>
                </a:lnTo>
                <a:lnTo>
                  <a:pt x="5839597" y="3049805"/>
                </a:lnTo>
                <a:lnTo>
                  <a:pt x="5793114" y="3067416"/>
                </a:lnTo>
                <a:lnTo>
                  <a:pt x="5746012" y="3084664"/>
                </a:lnTo>
                <a:lnTo>
                  <a:pt x="5698300" y="3101548"/>
                </a:lnTo>
                <a:lnTo>
                  <a:pt x="5649989" y="3118061"/>
                </a:lnTo>
                <a:lnTo>
                  <a:pt x="5601087" y="3134199"/>
                </a:lnTo>
                <a:lnTo>
                  <a:pt x="5551602" y="3149959"/>
                </a:lnTo>
                <a:lnTo>
                  <a:pt x="5501545" y="3165335"/>
                </a:lnTo>
                <a:lnTo>
                  <a:pt x="5450925" y="3180323"/>
                </a:lnTo>
                <a:lnTo>
                  <a:pt x="5399750" y="3194920"/>
                </a:lnTo>
                <a:lnTo>
                  <a:pt x="5348031" y="3209120"/>
                </a:lnTo>
                <a:lnTo>
                  <a:pt x="5295775" y="3222919"/>
                </a:lnTo>
                <a:lnTo>
                  <a:pt x="5242993" y="3236313"/>
                </a:lnTo>
                <a:lnTo>
                  <a:pt x="5189693" y="3249298"/>
                </a:lnTo>
                <a:lnTo>
                  <a:pt x="5135885" y="3261868"/>
                </a:lnTo>
                <a:lnTo>
                  <a:pt x="5081578" y="3274020"/>
                </a:lnTo>
                <a:lnTo>
                  <a:pt x="5026781" y="3285749"/>
                </a:lnTo>
                <a:lnTo>
                  <a:pt x="4971503" y="3297051"/>
                </a:lnTo>
                <a:lnTo>
                  <a:pt x="4915753" y="3307921"/>
                </a:lnTo>
                <a:lnTo>
                  <a:pt x="4859541" y="3318356"/>
                </a:lnTo>
                <a:lnTo>
                  <a:pt x="4802876" y="3328350"/>
                </a:lnTo>
                <a:lnTo>
                  <a:pt x="4745767" y="3337899"/>
                </a:lnTo>
                <a:lnTo>
                  <a:pt x="4688223" y="3346999"/>
                </a:lnTo>
                <a:lnTo>
                  <a:pt x="4630253" y="3355646"/>
                </a:lnTo>
                <a:lnTo>
                  <a:pt x="4571867" y="3363835"/>
                </a:lnTo>
                <a:lnTo>
                  <a:pt x="4513074" y="3371561"/>
                </a:lnTo>
                <a:lnTo>
                  <a:pt x="4453882" y="3378821"/>
                </a:lnTo>
                <a:lnTo>
                  <a:pt x="4394302" y="3385610"/>
                </a:lnTo>
                <a:lnTo>
                  <a:pt x="4334341" y="3391923"/>
                </a:lnTo>
                <a:lnTo>
                  <a:pt x="4274011" y="3397756"/>
                </a:lnTo>
                <a:lnTo>
                  <a:pt x="4213319" y="3403106"/>
                </a:lnTo>
                <a:lnTo>
                  <a:pt x="4152274" y="3407966"/>
                </a:lnTo>
                <a:lnTo>
                  <a:pt x="4090887" y="3412334"/>
                </a:lnTo>
                <a:lnTo>
                  <a:pt x="4029166" y="3416204"/>
                </a:lnTo>
                <a:lnTo>
                  <a:pt x="3967120" y="3419572"/>
                </a:lnTo>
                <a:lnTo>
                  <a:pt x="3904759" y="3422435"/>
                </a:lnTo>
                <a:lnTo>
                  <a:pt x="3842092" y="3424786"/>
                </a:lnTo>
                <a:lnTo>
                  <a:pt x="3779127" y="3426623"/>
                </a:lnTo>
                <a:lnTo>
                  <a:pt x="3715875" y="3427940"/>
                </a:lnTo>
                <a:lnTo>
                  <a:pt x="3652344" y="3428734"/>
                </a:lnTo>
                <a:lnTo>
                  <a:pt x="3588544" y="3429000"/>
                </a:lnTo>
                <a:lnTo>
                  <a:pt x="3524743" y="3428734"/>
                </a:lnTo>
                <a:lnTo>
                  <a:pt x="3461212" y="3427940"/>
                </a:lnTo>
                <a:lnTo>
                  <a:pt x="3397960" y="3426623"/>
                </a:lnTo>
                <a:lnTo>
                  <a:pt x="3334995" y="3424786"/>
                </a:lnTo>
                <a:lnTo>
                  <a:pt x="3272328" y="3422435"/>
                </a:lnTo>
                <a:lnTo>
                  <a:pt x="3209967" y="3419572"/>
                </a:lnTo>
                <a:lnTo>
                  <a:pt x="3147921" y="3416204"/>
                </a:lnTo>
                <a:lnTo>
                  <a:pt x="3086200" y="3412334"/>
                </a:lnTo>
                <a:lnTo>
                  <a:pt x="3024813" y="3407966"/>
                </a:lnTo>
                <a:lnTo>
                  <a:pt x="2963769" y="3403106"/>
                </a:lnTo>
                <a:lnTo>
                  <a:pt x="2903076" y="3397756"/>
                </a:lnTo>
                <a:lnTo>
                  <a:pt x="2842746" y="3391923"/>
                </a:lnTo>
                <a:lnTo>
                  <a:pt x="2782786" y="3385610"/>
                </a:lnTo>
                <a:lnTo>
                  <a:pt x="2723205" y="3378821"/>
                </a:lnTo>
                <a:lnTo>
                  <a:pt x="2664013" y="3371561"/>
                </a:lnTo>
                <a:lnTo>
                  <a:pt x="2605220" y="3363835"/>
                </a:lnTo>
                <a:lnTo>
                  <a:pt x="2546834" y="3355646"/>
                </a:lnTo>
                <a:lnTo>
                  <a:pt x="2488864" y="3346999"/>
                </a:lnTo>
                <a:lnTo>
                  <a:pt x="2431320" y="3337899"/>
                </a:lnTo>
                <a:lnTo>
                  <a:pt x="2374211" y="3328350"/>
                </a:lnTo>
                <a:lnTo>
                  <a:pt x="2317546" y="3318356"/>
                </a:lnTo>
                <a:lnTo>
                  <a:pt x="2261334" y="3307921"/>
                </a:lnTo>
                <a:lnTo>
                  <a:pt x="2205584" y="3297051"/>
                </a:lnTo>
                <a:lnTo>
                  <a:pt x="2150306" y="3285749"/>
                </a:lnTo>
                <a:lnTo>
                  <a:pt x="2095509" y="3274020"/>
                </a:lnTo>
                <a:lnTo>
                  <a:pt x="2041202" y="3261868"/>
                </a:lnTo>
                <a:lnTo>
                  <a:pt x="1987394" y="3249298"/>
                </a:lnTo>
                <a:lnTo>
                  <a:pt x="1934094" y="3236313"/>
                </a:lnTo>
                <a:lnTo>
                  <a:pt x="1881312" y="3222919"/>
                </a:lnTo>
                <a:lnTo>
                  <a:pt x="1829056" y="3209120"/>
                </a:lnTo>
                <a:lnTo>
                  <a:pt x="1777337" y="3194920"/>
                </a:lnTo>
                <a:lnTo>
                  <a:pt x="1726162" y="3180323"/>
                </a:lnTo>
                <a:lnTo>
                  <a:pt x="1675542" y="3165335"/>
                </a:lnTo>
                <a:lnTo>
                  <a:pt x="1625485" y="3149959"/>
                </a:lnTo>
                <a:lnTo>
                  <a:pt x="1576001" y="3134199"/>
                </a:lnTo>
                <a:lnTo>
                  <a:pt x="1527098" y="3118061"/>
                </a:lnTo>
                <a:lnTo>
                  <a:pt x="1478787" y="3101548"/>
                </a:lnTo>
                <a:lnTo>
                  <a:pt x="1431075" y="3084664"/>
                </a:lnTo>
                <a:lnTo>
                  <a:pt x="1383973" y="3067416"/>
                </a:lnTo>
                <a:lnTo>
                  <a:pt x="1337490" y="3049805"/>
                </a:lnTo>
                <a:lnTo>
                  <a:pt x="1291634" y="3031838"/>
                </a:lnTo>
                <a:lnTo>
                  <a:pt x="1246416" y="3013518"/>
                </a:lnTo>
                <a:lnTo>
                  <a:pt x="1201843" y="2994850"/>
                </a:lnTo>
                <a:lnTo>
                  <a:pt x="1157926" y="2975839"/>
                </a:lnTo>
                <a:lnTo>
                  <a:pt x="1114673" y="2956488"/>
                </a:lnTo>
                <a:lnTo>
                  <a:pt x="1072094" y="2936801"/>
                </a:lnTo>
                <a:lnTo>
                  <a:pt x="1030198" y="2916785"/>
                </a:lnTo>
                <a:lnTo>
                  <a:pt x="988993" y="2896442"/>
                </a:lnTo>
                <a:lnTo>
                  <a:pt x="948490" y="2875777"/>
                </a:lnTo>
                <a:lnTo>
                  <a:pt x="908698" y="2854794"/>
                </a:lnTo>
                <a:lnTo>
                  <a:pt x="869625" y="2833499"/>
                </a:lnTo>
                <a:lnTo>
                  <a:pt x="831280" y="2811895"/>
                </a:lnTo>
                <a:lnTo>
                  <a:pt x="793674" y="2789986"/>
                </a:lnTo>
                <a:lnTo>
                  <a:pt x="756815" y="2767778"/>
                </a:lnTo>
                <a:lnTo>
                  <a:pt x="720712" y="2745274"/>
                </a:lnTo>
                <a:lnTo>
                  <a:pt x="685375" y="2722479"/>
                </a:lnTo>
                <a:lnTo>
                  <a:pt x="650812" y="2699397"/>
                </a:lnTo>
                <a:lnTo>
                  <a:pt x="617033" y="2676033"/>
                </a:lnTo>
                <a:lnTo>
                  <a:pt x="584048" y="2652391"/>
                </a:lnTo>
                <a:lnTo>
                  <a:pt x="551864" y="2628475"/>
                </a:lnTo>
                <a:lnTo>
                  <a:pt x="520492" y="2604290"/>
                </a:lnTo>
                <a:lnTo>
                  <a:pt x="489941" y="2579840"/>
                </a:lnTo>
                <a:lnTo>
                  <a:pt x="460219" y="2555130"/>
                </a:lnTo>
                <a:lnTo>
                  <a:pt x="431337" y="2530164"/>
                </a:lnTo>
                <a:lnTo>
                  <a:pt x="376126" y="2479481"/>
                </a:lnTo>
                <a:lnTo>
                  <a:pt x="324381" y="2427827"/>
                </a:lnTo>
                <a:lnTo>
                  <a:pt x="276176" y="2375236"/>
                </a:lnTo>
                <a:lnTo>
                  <a:pt x="231583" y="2321745"/>
                </a:lnTo>
                <a:lnTo>
                  <a:pt x="190678" y="2267387"/>
                </a:lnTo>
                <a:lnTo>
                  <a:pt x="153533" y="2212197"/>
                </a:lnTo>
                <a:lnTo>
                  <a:pt x="120221" y="2156213"/>
                </a:lnTo>
                <a:lnTo>
                  <a:pt x="90817" y="2099467"/>
                </a:lnTo>
                <a:lnTo>
                  <a:pt x="65393" y="2041995"/>
                </a:lnTo>
                <a:lnTo>
                  <a:pt x="44023" y="1983833"/>
                </a:lnTo>
                <a:lnTo>
                  <a:pt x="26781" y="1925016"/>
                </a:lnTo>
                <a:lnTo>
                  <a:pt x="13740" y="1865578"/>
                </a:lnTo>
                <a:lnTo>
                  <a:pt x="4974" y="1805555"/>
                </a:lnTo>
                <a:lnTo>
                  <a:pt x="555" y="1744982"/>
                </a:lnTo>
                <a:lnTo>
                  <a:pt x="0" y="1714500"/>
                </a:lnTo>
                <a:close/>
              </a:path>
            </a:pathLst>
          </a:custGeom>
          <a:noFill/>
          <a:ln w="12700" cap="flat" cmpd="sng">
            <a:solidFill>
              <a:srgbClr val="ED7D3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35"/>
          <p:cNvSpPr/>
          <p:nvPr/>
        </p:nvSpPr>
        <p:spPr>
          <a:xfrm>
            <a:off x="2538412" y="3048000"/>
            <a:ext cx="1962150" cy="2016125"/>
          </a:xfrm>
          <a:custGeom>
            <a:avLst/>
            <a:gdLst/>
            <a:ahLst/>
            <a:cxnLst/>
            <a:rect l="l" t="t" r="r" b="b"/>
            <a:pathLst>
              <a:path w="1962150" h="2016125" extrusionOk="0">
                <a:moveTo>
                  <a:pt x="0" y="1008063"/>
                </a:moveTo>
                <a:lnTo>
                  <a:pt x="1131" y="959221"/>
                </a:lnTo>
                <a:lnTo>
                  <a:pt x="4491" y="910979"/>
                </a:lnTo>
                <a:lnTo>
                  <a:pt x="10027" y="863390"/>
                </a:lnTo>
                <a:lnTo>
                  <a:pt x="17690" y="816507"/>
                </a:lnTo>
                <a:lnTo>
                  <a:pt x="27426" y="770382"/>
                </a:lnTo>
                <a:lnTo>
                  <a:pt x="39186" y="725068"/>
                </a:lnTo>
                <a:lnTo>
                  <a:pt x="52917" y="680618"/>
                </a:lnTo>
                <a:lnTo>
                  <a:pt x="68568" y="637085"/>
                </a:lnTo>
                <a:lnTo>
                  <a:pt x="86087" y="594522"/>
                </a:lnTo>
                <a:lnTo>
                  <a:pt x="105424" y="552980"/>
                </a:lnTo>
                <a:lnTo>
                  <a:pt x="126527" y="512514"/>
                </a:lnTo>
                <a:lnTo>
                  <a:pt x="149344" y="473176"/>
                </a:lnTo>
                <a:lnTo>
                  <a:pt x="173825" y="435019"/>
                </a:lnTo>
                <a:lnTo>
                  <a:pt x="199917" y="398095"/>
                </a:lnTo>
                <a:lnTo>
                  <a:pt x="227569" y="362458"/>
                </a:lnTo>
                <a:lnTo>
                  <a:pt x="256731" y="328160"/>
                </a:lnTo>
                <a:lnTo>
                  <a:pt x="287350" y="295254"/>
                </a:lnTo>
                <a:lnTo>
                  <a:pt x="319375" y="263793"/>
                </a:lnTo>
                <a:lnTo>
                  <a:pt x="352755" y="233830"/>
                </a:lnTo>
                <a:lnTo>
                  <a:pt x="387438" y="205416"/>
                </a:lnTo>
                <a:lnTo>
                  <a:pt x="423373" y="178607"/>
                </a:lnTo>
                <a:lnTo>
                  <a:pt x="460508" y="153453"/>
                </a:lnTo>
                <a:lnTo>
                  <a:pt x="498793" y="130008"/>
                </a:lnTo>
                <a:lnTo>
                  <a:pt x="538176" y="108324"/>
                </a:lnTo>
                <a:lnTo>
                  <a:pt x="578605" y="88456"/>
                </a:lnTo>
                <a:lnTo>
                  <a:pt x="620029" y="70454"/>
                </a:lnTo>
                <a:lnTo>
                  <a:pt x="662397" y="54372"/>
                </a:lnTo>
                <a:lnTo>
                  <a:pt x="705657" y="40264"/>
                </a:lnTo>
                <a:lnTo>
                  <a:pt x="749757" y="28181"/>
                </a:lnTo>
                <a:lnTo>
                  <a:pt x="794647" y="18176"/>
                </a:lnTo>
                <a:lnTo>
                  <a:pt x="840276" y="10303"/>
                </a:lnTo>
                <a:lnTo>
                  <a:pt x="886590" y="4614"/>
                </a:lnTo>
                <a:lnTo>
                  <a:pt x="933541" y="1162"/>
                </a:lnTo>
                <a:lnTo>
                  <a:pt x="981075" y="0"/>
                </a:lnTo>
                <a:lnTo>
                  <a:pt x="1028609" y="1162"/>
                </a:lnTo>
                <a:lnTo>
                  <a:pt x="1075559" y="4614"/>
                </a:lnTo>
                <a:lnTo>
                  <a:pt x="1121873" y="10303"/>
                </a:lnTo>
                <a:lnTo>
                  <a:pt x="1167502" y="18176"/>
                </a:lnTo>
                <a:lnTo>
                  <a:pt x="1212392" y="28181"/>
                </a:lnTo>
                <a:lnTo>
                  <a:pt x="1256493" y="40264"/>
                </a:lnTo>
                <a:lnTo>
                  <a:pt x="1299752" y="54372"/>
                </a:lnTo>
                <a:lnTo>
                  <a:pt x="1342120" y="70454"/>
                </a:lnTo>
                <a:lnTo>
                  <a:pt x="1383544" y="88456"/>
                </a:lnTo>
                <a:lnTo>
                  <a:pt x="1423973" y="108324"/>
                </a:lnTo>
                <a:lnTo>
                  <a:pt x="1463356" y="130008"/>
                </a:lnTo>
                <a:lnTo>
                  <a:pt x="1501641" y="153453"/>
                </a:lnTo>
                <a:lnTo>
                  <a:pt x="1538776" y="178607"/>
                </a:lnTo>
                <a:lnTo>
                  <a:pt x="1574711" y="205416"/>
                </a:lnTo>
                <a:lnTo>
                  <a:pt x="1609395" y="233830"/>
                </a:lnTo>
                <a:lnTo>
                  <a:pt x="1642774" y="263793"/>
                </a:lnTo>
                <a:lnTo>
                  <a:pt x="1674799" y="295254"/>
                </a:lnTo>
                <a:lnTo>
                  <a:pt x="1705418" y="328160"/>
                </a:lnTo>
                <a:lnTo>
                  <a:pt x="1734580" y="362458"/>
                </a:lnTo>
                <a:lnTo>
                  <a:pt x="1762232" y="398095"/>
                </a:lnTo>
                <a:lnTo>
                  <a:pt x="1788324" y="435019"/>
                </a:lnTo>
                <a:lnTo>
                  <a:pt x="1812805" y="473176"/>
                </a:lnTo>
                <a:lnTo>
                  <a:pt x="1835622" y="512514"/>
                </a:lnTo>
                <a:lnTo>
                  <a:pt x="1856725" y="552980"/>
                </a:lnTo>
                <a:lnTo>
                  <a:pt x="1876062" y="594522"/>
                </a:lnTo>
                <a:lnTo>
                  <a:pt x="1893581" y="637085"/>
                </a:lnTo>
                <a:lnTo>
                  <a:pt x="1909232" y="680618"/>
                </a:lnTo>
                <a:lnTo>
                  <a:pt x="1922963" y="725068"/>
                </a:lnTo>
                <a:lnTo>
                  <a:pt x="1934723" y="770382"/>
                </a:lnTo>
                <a:lnTo>
                  <a:pt x="1944459" y="816507"/>
                </a:lnTo>
                <a:lnTo>
                  <a:pt x="1952122" y="863390"/>
                </a:lnTo>
                <a:lnTo>
                  <a:pt x="1957658" y="910979"/>
                </a:lnTo>
                <a:lnTo>
                  <a:pt x="1961018" y="959221"/>
                </a:lnTo>
                <a:lnTo>
                  <a:pt x="1962150" y="1008063"/>
                </a:lnTo>
                <a:lnTo>
                  <a:pt x="1961018" y="1056904"/>
                </a:lnTo>
                <a:lnTo>
                  <a:pt x="1957658" y="1105146"/>
                </a:lnTo>
                <a:lnTo>
                  <a:pt x="1952122" y="1152734"/>
                </a:lnTo>
                <a:lnTo>
                  <a:pt x="1944459" y="1199618"/>
                </a:lnTo>
                <a:lnTo>
                  <a:pt x="1934723" y="1245743"/>
                </a:lnTo>
                <a:lnTo>
                  <a:pt x="1922963" y="1291056"/>
                </a:lnTo>
                <a:lnTo>
                  <a:pt x="1909232" y="1335506"/>
                </a:lnTo>
                <a:lnTo>
                  <a:pt x="1893581" y="1379039"/>
                </a:lnTo>
                <a:lnTo>
                  <a:pt x="1876062" y="1421603"/>
                </a:lnTo>
                <a:lnTo>
                  <a:pt x="1856725" y="1463144"/>
                </a:lnTo>
                <a:lnTo>
                  <a:pt x="1835622" y="1503610"/>
                </a:lnTo>
                <a:lnTo>
                  <a:pt x="1812805" y="1542948"/>
                </a:lnTo>
                <a:lnTo>
                  <a:pt x="1788324" y="1581105"/>
                </a:lnTo>
                <a:lnTo>
                  <a:pt x="1762232" y="1618029"/>
                </a:lnTo>
                <a:lnTo>
                  <a:pt x="1734580" y="1653666"/>
                </a:lnTo>
                <a:lnTo>
                  <a:pt x="1705418" y="1687964"/>
                </a:lnTo>
                <a:lnTo>
                  <a:pt x="1674799" y="1720870"/>
                </a:lnTo>
                <a:lnTo>
                  <a:pt x="1642774" y="1752331"/>
                </a:lnTo>
                <a:lnTo>
                  <a:pt x="1609395" y="1782295"/>
                </a:lnTo>
                <a:lnTo>
                  <a:pt x="1574711" y="1810708"/>
                </a:lnTo>
                <a:lnTo>
                  <a:pt x="1538776" y="1837518"/>
                </a:lnTo>
                <a:lnTo>
                  <a:pt x="1501641" y="1862671"/>
                </a:lnTo>
                <a:lnTo>
                  <a:pt x="1463356" y="1886116"/>
                </a:lnTo>
                <a:lnTo>
                  <a:pt x="1423973" y="1907800"/>
                </a:lnTo>
                <a:lnTo>
                  <a:pt x="1383544" y="1927668"/>
                </a:lnTo>
                <a:lnTo>
                  <a:pt x="1342120" y="1945670"/>
                </a:lnTo>
                <a:lnTo>
                  <a:pt x="1299752" y="1961752"/>
                </a:lnTo>
                <a:lnTo>
                  <a:pt x="1256493" y="1975860"/>
                </a:lnTo>
                <a:lnTo>
                  <a:pt x="1212392" y="1987943"/>
                </a:lnTo>
                <a:lnTo>
                  <a:pt x="1167502" y="1997948"/>
                </a:lnTo>
                <a:lnTo>
                  <a:pt x="1121873" y="2005821"/>
                </a:lnTo>
                <a:lnTo>
                  <a:pt x="1075559" y="2011510"/>
                </a:lnTo>
                <a:lnTo>
                  <a:pt x="1028609" y="2014962"/>
                </a:lnTo>
                <a:lnTo>
                  <a:pt x="981075" y="2016125"/>
                </a:lnTo>
                <a:lnTo>
                  <a:pt x="933541" y="2014962"/>
                </a:lnTo>
                <a:lnTo>
                  <a:pt x="886590" y="2011510"/>
                </a:lnTo>
                <a:lnTo>
                  <a:pt x="840276" y="2005821"/>
                </a:lnTo>
                <a:lnTo>
                  <a:pt x="794647" y="1997948"/>
                </a:lnTo>
                <a:lnTo>
                  <a:pt x="749757" y="1987943"/>
                </a:lnTo>
                <a:lnTo>
                  <a:pt x="705657" y="1975860"/>
                </a:lnTo>
                <a:lnTo>
                  <a:pt x="662397" y="1961752"/>
                </a:lnTo>
                <a:lnTo>
                  <a:pt x="620029" y="1945670"/>
                </a:lnTo>
                <a:lnTo>
                  <a:pt x="578605" y="1927668"/>
                </a:lnTo>
                <a:lnTo>
                  <a:pt x="538176" y="1907800"/>
                </a:lnTo>
                <a:lnTo>
                  <a:pt x="498793" y="1886116"/>
                </a:lnTo>
                <a:lnTo>
                  <a:pt x="460508" y="1862671"/>
                </a:lnTo>
                <a:lnTo>
                  <a:pt x="423373" y="1837518"/>
                </a:lnTo>
                <a:lnTo>
                  <a:pt x="387438" y="1810708"/>
                </a:lnTo>
                <a:lnTo>
                  <a:pt x="352755" y="1782295"/>
                </a:lnTo>
                <a:lnTo>
                  <a:pt x="319375" y="1752331"/>
                </a:lnTo>
                <a:lnTo>
                  <a:pt x="287350" y="1720870"/>
                </a:lnTo>
                <a:lnTo>
                  <a:pt x="256731" y="1687964"/>
                </a:lnTo>
                <a:lnTo>
                  <a:pt x="227569" y="1653666"/>
                </a:lnTo>
                <a:lnTo>
                  <a:pt x="199917" y="1618029"/>
                </a:lnTo>
                <a:lnTo>
                  <a:pt x="173825" y="1581105"/>
                </a:lnTo>
                <a:lnTo>
                  <a:pt x="149344" y="1542948"/>
                </a:lnTo>
                <a:lnTo>
                  <a:pt x="126527" y="1503610"/>
                </a:lnTo>
                <a:lnTo>
                  <a:pt x="105424" y="1463144"/>
                </a:lnTo>
                <a:lnTo>
                  <a:pt x="86087" y="1421603"/>
                </a:lnTo>
                <a:lnTo>
                  <a:pt x="68568" y="1379039"/>
                </a:lnTo>
                <a:lnTo>
                  <a:pt x="52917" y="1335506"/>
                </a:lnTo>
                <a:lnTo>
                  <a:pt x="39186" y="1291056"/>
                </a:lnTo>
                <a:lnTo>
                  <a:pt x="27426" y="1245743"/>
                </a:lnTo>
                <a:lnTo>
                  <a:pt x="17690" y="1199618"/>
                </a:lnTo>
                <a:lnTo>
                  <a:pt x="10027" y="1152734"/>
                </a:lnTo>
                <a:lnTo>
                  <a:pt x="4491" y="1105146"/>
                </a:lnTo>
                <a:lnTo>
                  <a:pt x="1131" y="1056904"/>
                </a:lnTo>
                <a:lnTo>
                  <a:pt x="0" y="1008063"/>
                </a:lnTo>
                <a:close/>
              </a:path>
            </a:pathLst>
          </a:custGeom>
          <a:noFill/>
          <a:ln w="12700" cap="flat" cmpd="sng">
            <a:solidFill>
              <a:srgbClr val="ED7D3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Google Shape;443;p35"/>
          <p:cNvSpPr/>
          <p:nvPr/>
        </p:nvSpPr>
        <p:spPr>
          <a:xfrm>
            <a:off x="3001962" y="3608387"/>
            <a:ext cx="1012825" cy="920750"/>
          </a:xfrm>
          <a:custGeom>
            <a:avLst/>
            <a:gdLst/>
            <a:ahLst/>
            <a:cxnLst/>
            <a:rect l="l" t="t" r="r" b="b"/>
            <a:pathLst>
              <a:path w="1012825" h="920750" extrusionOk="0">
                <a:moveTo>
                  <a:pt x="0" y="460375"/>
                </a:moveTo>
                <a:lnTo>
                  <a:pt x="2318" y="416037"/>
                </a:lnTo>
                <a:lnTo>
                  <a:pt x="9131" y="372893"/>
                </a:lnTo>
                <a:lnTo>
                  <a:pt x="20227" y="331133"/>
                </a:lnTo>
                <a:lnTo>
                  <a:pt x="35393" y="290952"/>
                </a:lnTo>
                <a:lnTo>
                  <a:pt x="54418" y="252542"/>
                </a:lnTo>
                <a:lnTo>
                  <a:pt x="77089" y="216096"/>
                </a:lnTo>
                <a:lnTo>
                  <a:pt x="103193" y="181807"/>
                </a:lnTo>
                <a:lnTo>
                  <a:pt x="132519" y="149868"/>
                </a:lnTo>
                <a:lnTo>
                  <a:pt x="164855" y="120472"/>
                </a:lnTo>
                <a:lnTo>
                  <a:pt x="199988" y="93812"/>
                </a:lnTo>
                <a:lnTo>
                  <a:pt x="237706" y="70080"/>
                </a:lnTo>
                <a:lnTo>
                  <a:pt x="277796" y="49471"/>
                </a:lnTo>
                <a:lnTo>
                  <a:pt x="320047" y="32176"/>
                </a:lnTo>
                <a:lnTo>
                  <a:pt x="364246" y="18388"/>
                </a:lnTo>
                <a:lnTo>
                  <a:pt x="410182" y="8301"/>
                </a:lnTo>
                <a:lnTo>
                  <a:pt x="457641" y="2107"/>
                </a:lnTo>
                <a:lnTo>
                  <a:pt x="506412" y="0"/>
                </a:lnTo>
                <a:lnTo>
                  <a:pt x="555183" y="2107"/>
                </a:lnTo>
                <a:lnTo>
                  <a:pt x="602642" y="8301"/>
                </a:lnTo>
                <a:lnTo>
                  <a:pt x="648578" y="18388"/>
                </a:lnTo>
                <a:lnTo>
                  <a:pt x="692777" y="32176"/>
                </a:lnTo>
                <a:lnTo>
                  <a:pt x="735028" y="49471"/>
                </a:lnTo>
                <a:lnTo>
                  <a:pt x="775118" y="70080"/>
                </a:lnTo>
                <a:lnTo>
                  <a:pt x="812836" y="93812"/>
                </a:lnTo>
                <a:lnTo>
                  <a:pt x="847969" y="120472"/>
                </a:lnTo>
                <a:lnTo>
                  <a:pt x="880305" y="149868"/>
                </a:lnTo>
                <a:lnTo>
                  <a:pt x="909631" y="181807"/>
                </a:lnTo>
                <a:lnTo>
                  <a:pt x="935735" y="216096"/>
                </a:lnTo>
                <a:lnTo>
                  <a:pt x="958406" y="252542"/>
                </a:lnTo>
                <a:lnTo>
                  <a:pt x="977431" y="290952"/>
                </a:lnTo>
                <a:lnTo>
                  <a:pt x="992597" y="331133"/>
                </a:lnTo>
                <a:lnTo>
                  <a:pt x="1003693" y="372893"/>
                </a:lnTo>
                <a:lnTo>
                  <a:pt x="1010506" y="416037"/>
                </a:lnTo>
                <a:lnTo>
                  <a:pt x="1012825" y="460375"/>
                </a:lnTo>
                <a:lnTo>
                  <a:pt x="1010506" y="504712"/>
                </a:lnTo>
                <a:lnTo>
                  <a:pt x="1003693" y="547856"/>
                </a:lnTo>
                <a:lnTo>
                  <a:pt x="992597" y="589616"/>
                </a:lnTo>
                <a:lnTo>
                  <a:pt x="977431" y="629797"/>
                </a:lnTo>
                <a:lnTo>
                  <a:pt x="958406" y="668207"/>
                </a:lnTo>
                <a:lnTo>
                  <a:pt x="935735" y="704653"/>
                </a:lnTo>
                <a:lnTo>
                  <a:pt x="909631" y="738942"/>
                </a:lnTo>
                <a:lnTo>
                  <a:pt x="880305" y="770881"/>
                </a:lnTo>
                <a:lnTo>
                  <a:pt x="847969" y="800277"/>
                </a:lnTo>
                <a:lnTo>
                  <a:pt x="812836" y="826937"/>
                </a:lnTo>
                <a:lnTo>
                  <a:pt x="775118" y="850669"/>
                </a:lnTo>
                <a:lnTo>
                  <a:pt x="735028" y="871278"/>
                </a:lnTo>
                <a:lnTo>
                  <a:pt x="692777" y="888573"/>
                </a:lnTo>
                <a:lnTo>
                  <a:pt x="648578" y="902361"/>
                </a:lnTo>
                <a:lnTo>
                  <a:pt x="602642" y="912448"/>
                </a:lnTo>
                <a:lnTo>
                  <a:pt x="555183" y="918642"/>
                </a:lnTo>
                <a:lnTo>
                  <a:pt x="506412" y="920750"/>
                </a:lnTo>
                <a:lnTo>
                  <a:pt x="457641" y="918642"/>
                </a:lnTo>
                <a:lnTo>
                  <a:pt x="410182" y="912448"/>
                </a:lnTo>
                <a:lnTo>
                  <a:pt x="364246" y="902361"/>
                </a:lnTo>
                <a:lnTo>
                  <a:pt x="320047" y="888573"/>
                </a:lnTo>
                <a:lnTo>
                  <a:pt x="277796" y="871278"/>
                </a:lnTo>
                <a:lnTo>
                  <a:pt x="237706" y="850669"/>
                </a:lnTo>
                <a:lnTo>
                  <a:pt x="199988" y="826937"/>
                </a:lnTo>
                <a:lnTo>
                  <a:pt x="164855" y="800277"/>
                </a:lnTo>
                <a:lnTo>
                  <a:pt x="132519" y="770881"/>
                </a:lnTo>
                <a:lnTo>
                  <a:pt x="103193" y="738942"/>
                </a:lnTo>
                <a:lnTo>
                  <a:pt x="77089" y="704653"/>
                </a:lnTo>
                <a:lnTo>
                  <a:pt x="54418" y="668207"/>
                </a:lnTo>
                <a:lnTo>
                  <a:pt x="35393" y="629797"/>
                </a:lnTo>
                <a:lnTo>
                  <a:pt x="20227" y="589616"/>
                </a:lnTo>
                <a:lnTo>
                  <a:pt x="9131" y="547856"/>
                </a:lnTo>
                <a:lnTo>
                  <a:pt x="2318" y="504712"/>
                </a:lnTo>
                <a:lnTo>
                  <a:pt x="0" y="460375"/>
                </a:lnTo>
                <a:close/>
              </a:path>
            </a:pathLst>
          </a:custGeom>
          <a:noFill/>
          <a:ln w="12700" cap="flat" cmpd="sng">
            <a:solidFill>
              <a:srgbClr val="ED7D3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p35"/>
          <p:cNvSpPr/>
          <p:nvPr/>
        </p:nvSpPr>
        <p:spPr>
          <a:xfrm>
            <a:off x="3640137" y="5064125"/>
            <a:ext cx="501650" cy="377825"/>
          </a:xfrm>
          <a:prstGeom prst="rect">
            <a:avLst/>
          </a:prstGeom>
          <a:blipFill rotWithShape="1">
            <a:blip r:embed="rId7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35"/>
          <p:cNvSpPr/>
          <p:nvPr/>
        </p:nvSpPr>
        <p:spPr>
          <a:xfrm>
            <a:off x="4003675" y="5362574"/>
            <a:ext cx="488950" cy="134938"/>
          </a:xfrm>
          <a:prstGeom prst="rect">
            <a:avLst/>
          </a:prstGeom>
          <a:blipFill rotWithShape="1">
            <a:blip r:embed="rId7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470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1547</TotalTime>
  <Words>464</Words>
  <Application>Microsoft Office PowerPoint</Application>
  <PresentationFormat>On-screen Show (4:3)</PresentationFormat>
  <Paragraphs>116</Paragraphs>
  <Slides>17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VIETNAM -  A POTENTIAL BUSINESS PARTNER</vt:lpstr>
      <vt:lpstr>VIETNAM ECONOMY – Milestones in International Integration </vt:lpstr>
      <vt:lpstr>The country actively engaged in the world economy - member of 15 FTAs which cover 59% global population and 68% global trade.  </vt:lpstr>
      <vt:lpstr>VIETNAM ECONOMY - GDP  &amp; Economic Sectors</vt:lpstr>
      <vt:lpstr>VIETNAM ECONOMY – Snapshort during Covid 19  </vt:lpstr>
      <vt:lpstr>FDI has been great contributor to the country’s economic growth and is consistently one of the driving forces behind Viet Nam’s high growth rate. </vt:lpstr>
      <vt:lpstr>VIETNAM FOREIGN INVESTMENT </vt:lpstr>
      <vt:lpstr>FOREIGN INVESTMENT - Incentives</vt:lpstr>
      <vt:lpstr>VIETNAM FOREIGN INVESTMENT (Global partners)</vt:lpstr>
      <vt:lpstr>International integration has driven huge increases in cross-border trade. Since 2014, export and import average annual growth rate have been 12% and 11% respectively</vt:lpstr>
      <vt:lpstr>VIETNAM - MERCHANDISE TRADE</vt:lpstr>
      <vt:lpstr>Slide 12</vt:lpstr>
      <vt:lpstr>VIETNAM-CANADA: Bilateral Merchandise Trade</vt:lpstr>
      <vt:lpstr>VIETNAM-CANADA: CPTPP IMPORT DUTY ELIMINATION</vt:lpstr>
      <vt:lpstr>Slide 15</vt:lpstr>
      <vt:lpstr>VIETNAMESE ASSOCIATIONS</vt:lpstr>
      <vt:lpstr>THANK YOU VERY MUCH  Contacts:  Ms. Do Thi Thu Huong, Commercial Counselor  Tel: (+1) 613 715 9683; Email: vinatrade@rogers.com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VIETNAM -  A POTENTIAL TRADE PARTNER</dc:title>
  <dc:creator>Thuong vu VN</dc:creator>
  <cp:lastModifiedBy>Ha Ke Tuan</cp:lastModifiedBy>
  <cp:revision>22</cp:revision>
  <dcterms:modified xsi:type="dcterms:W3CDTF">2020-12-02T17:20:34Z</dcterms:modified>
</cp:coreProperties>
</file>